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6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103.xml.rels" ContentType="application/vnd.openxmlformats-package.relationship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7.png" ContentType="image/png"/>
  <Override PartName="/ppt/media/image55.png" ContentType="image/png"/>
  <Override PartName="/ppt/media/image54.png" ContentType="image/png"/>
  <Override PartName="/ppt/media/media7.mp4" ContentType="video/mp4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media96.mp4" ContentType="video/mp4"/>
  <Override PartName="/ppt/media/image40.wmf" ContentType="image/x-wmf"/>
  <Override PartName="/ppt/media/image6.png" ContentType="image/png"/>
  <Override PartName="/ppt/media/image18.png" ContentType="image/png"/>
  <Override PartName="/ppt/media/image37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media9.mp4" ContentType="video/mp4"/>
  <Override PartName="/ppt/media/image56.png" ContentType="image/png"/>
  <Override PartName="/ppt/media/image59.png" ContentType="image/png"/>
  <Override PartName="/ppt/media/image22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39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91.jpeg" ContentType="image/jpeg"/>
  <Override PartName="/ppt/media/image69.png" ContentType="image/png"/>
  <Override PartName="/ppt/media/media26.mp4" ContentType="video/mp4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8.png" ContentType="image/png"/>
  <Override PartName="/ppt/media/image77.png" ContentType="image/png"/>
  <Override PartName="/ppt/media/media81.mp4" ContentType="video/mp4"/>
  <Override PartName="/ppt/media/image103.png" ContentType="image/png"/>
  <Override PartName="/ppt/media/image102.png" ContentType="image/png"/>
  <Override PartName="/ppt/media/image95.png" ContentType="image/png"/>
  <Override PartName="/ppt/media/media94.mp4" ContentType="video/mp4"/>
  <Override PartName="/ppt/media/image98.png" ContentType="image/png"/>
  <Override PartName="/ppt/media/image61.png" ContentType="image/png"/>
  <Override PartName="/ppt/media/image88.png" ContentType="image/png"/>
  <Override PartName="/ppt/media/image79.png" ContentType="image/png"/>
  <Override PartName="/ppt/media/media83.mp4" ContentType="video/mp4"/>
  <Override PartName="/ppt/media/image101.png" ContentType="image/png"/>
  <Override PartName="/ppt/media/image99.png" ContentType="image/png"/>
  <Override PartName="/ppt/media/image62.png" ContentType="image/png"/>
  <Override PartName="/ppt/media/image86.png" ContentType="image/png"/>
  <Override PartName="/ppt/media/image97.png" ContentType="image/png"/>
  <Override PartName="/ppt/media/image104.png" ContentType="image/png"/>
  <Override PartName="/ppt/media/image90.jpeg" ContentType="image/jpeg"/>
  <Override PartName="/ppt/media/image60.png" ContentType="image/png"/>
  <Override PartName="/ppt/media/image67.png" ContentType="image/png"/>
  <Override PartName="/ppt/media/media24.mp4" ContentType="video/mp4"/>
  <Override PartName="/ppt/media/image89.jpeg" ContentType="image/jpeg"/>
  <Override PartName="/ppt/media/image32.png" ContentType="image/png"/>
  <Override PartName="/ppt/media/media87.mp4" ContentType="video/mp4"/>
  <Override PartName="/ppt/media/image84.png" ContentType="image/png"/>
  <Override PartName="/ppt/media/image66.png" ContentType="image/png"/>
  <Override PartName="/ppt/media/image65.png" ContentType="image/png"/>
  <Override PartName="/ppt/media/image23.png" ContentType="image/png"/>
  <Override PartName="/ppt/media/image20.wmf" ContentType="image/x-wmf"/>
  <Override PartName="/ppt/media/image63.png" ContentType="image/png"/>
  <Override PartName="/ppt/media/image21.wmf" ContentType="image/x-wmf"/>
  <Override PartName="/ppt/media/image64.png" ContentType="image/png"/>
  <Override PartName="/ppt/media/image19.wmf" ContentType="image/x-wmf"/>
  <Override PartName="/ppt/media/image58.png" ContentType="image/png"/>
  <Override PartName="/ppt/media/image17.wmf" ContentType="image/x-wmf"/>
  <Override PartName="/ppt/media/image25.png" ContentType="image/png"/>
  <Override PartName="/ppt/media/image30.png" ContentType="image/png"/>
  <Override PartName="/ppt/media/media85.mp4" ContentType="video/mp4"/>
  <Override PartName="/ppt/media/image2.png" ContentType="image/png"/>
  <Override PartName="/ppt/media/image14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2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x="12192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86F8EB4-392A-4D4D-A272-4E3C1315F14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1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Please retain proper attribution, including the reference to ai.berkeley.edu.  Thanks!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1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7E9705B-135C-48D0-AA27-EA44A0999AB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4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4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B13BC13-824E-4DC5-BE36-73CCD9D71FA8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87BDBEB-5916-46CC-ACAC-D4FAA09E3F94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506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07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0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51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9DB8A2F-7FC0-41AC-8248-E77EB9E2B988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1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51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871F6C7-AF95-40F8-9802-A8AE39101AE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1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51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4988A3A-94B3-46A1-BFC5-15F6131A9418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1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51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8E80A78-8B04-47D4-AE24-94A1859E5C90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4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4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1EAA26B-A172-4775-BB2C-078CA56AC07B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51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52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081A652-5EF7-4374-9D8B-A4BF07C6180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52AB9C1-1053-4795-886B-7B0EF9BBA18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54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55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A8245D0-B023-40BC-BF96-F414DFAAF47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57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58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60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61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0D1A782-575E-41E8-8B20-5AB01E7B36FA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7E20F3C-C090-4ECA-B008-AB1E942636E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63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64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EAFDBC7-3059-4BE8-8CE5-B420CDA4BED4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221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22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66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67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E995A2C-A298-4BB9-B40F-FF7424B569DA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6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7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F8E20ED-5980-4112-A3D7-56D3626ACDE0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7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7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1E9BC34-14E1-462A-8DFA-E4C99760795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7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7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3967A85-2800-4CA0-B956-48BBBC99F964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7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7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9FED7E8-E3D2-47C2-B2BA-9C1758C77678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81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82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0C31B2A-BEFB-48B7-952C-2D9A7C610BB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3FD53DA-7AF1-443C-B62E-25A8D47170E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84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85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87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Notes: these images licensed from iStockphoto for UC Berkeley use.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88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0B86ADE-5811-4ED4-903D-41D3D3780E8B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B850150-1737-420B-86DE-D2F50710E489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90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91" name="PlaceHolder 3"/>
          <p:cNvSpPr>
            <a:spLocks noGrp="1"/>
          </p:cNvSpPr>
          <p:nvPr>
            <p:ph type="body"/>
          </p:nvPr>
        </p:nvSpPr>
        <p:spPr>
          <a:xfrm>
            <a:off x="974880" y="4561560"/>
            <a:ext cx="536508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6F848C0-2008-4C33-9355-D284CB34007C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93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94" name="PlaceHolder 3"/>
          <p:cNvSpPr>
            <a:spLocks noGrp="1"/>
          </p:cNvSpPr>
          <p:nvPr>
            <p:ph type="body"/>
          </p:nvPr>
        </p:nvSpPr>
        <p:spPr>
          <a:xfrm>
            <a:off x="974880" y="4561560"/>
            <a:ext cx="536508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24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25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4B5462B-065A-4C94-9DD5-A03D3A0C5055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9BF25A5C-26AE-44A4-8D14-29EF0E951D9B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97" name="PlaceHolder 3"/>
          <p:cNvSpPr>
            <a:spLocks noGrp="1"/>
          </p:cNvSpPr>
          <p:nvPr>
            <p:ph type="body"/>
          </p:nvPr>
        </p:nvSpPr>
        <p:spPr>
          <a:xfrm>
            <a:off x="974880" y="4561560"/>
            <a:ext cx="536508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9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0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BD0BA43F-CEF9-42FE-8008-C7E41B1F149D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0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0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4E1EE25-BB9C-4917-A416-21DF1C2F0E13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0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0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E278660-9C62-471B-B4AE-A248C626DC42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31B2D96-D081-4340-B60B-BCAFECF22878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08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09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E4E7BF6-E2C9-4822-933C-825CD3FBF6A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11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12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B0BB845-2A3D-422E-9CFA-7133864D9778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14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15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CF70FDE-7C21-4DBB-AE34-37349F08CD7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17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18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72C72F9-D879-4F88-A1D0-061130ADFF5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20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21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BCD6022F-548B-43D0-A709-CA5DADC25BC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23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24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27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28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72EB2F3-4B56-47D6-A9BA-040BD9AB9DBE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336499A-9B5A-4A4F-875F-A7A00C1C60C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26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27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92A7195-17E0-456B-919F-06FE1711F61C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29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30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A461506-D803-47D7-ADAC-38F78751B0C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32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33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B8BF187E-D5C8-4CDC-9618-4908F58E8BE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35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36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17D110B-5A51-4F98-9BBB-58BEB4CF80A0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38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39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AC02B47-4AA2-4DEF-B12A-FF4CE0E128B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41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42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8DFA0C0-21B9-49FB-B67F-3CCA161CE53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44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45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CF0632A-D714-4F13-9E7F-9CA304220727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47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48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2760CD5-D6C2-4E58-A103-7160C89B013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50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51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7C98292-98F1-4971-9F75-87D25F1901C9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353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54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30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31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7356D39-B9F1-4450-9916-B2AAD078CE70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56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57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9CBCB1F-0779-4602-9936-B09232B1BC10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5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6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E031FFA-053C-4A93-8A6A-2F7609900A05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6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6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DE1C73C-F727-458C-986D-706C18FF07F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6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6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B3138B2B-A3EC-4733-88D1-30B23FAA1ACC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6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6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98CA222-BFEC-44F7-A891-CEF818F7BC6F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71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72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F0C812A-87EC-4DAE-BFB6-DA0C5D5EB43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74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75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FEF16A6-8738-4F70-A789-49E721027E4D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77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78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3F1AE84-E19E-404C-B14F-FFA792CF2643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80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81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E649292-9870-418C-B7A3-25F54A52BEB5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83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84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50C5001-3185-49CA-AFEC-D44C1E8A3FA2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33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34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22EF4E7-D496-4147-9671-346ED62C21A7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86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87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C7A1BA1-FB33-4707-8158-A18601360726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8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9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41667A1-F134-40CB-9785-E3E2ECD0C142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9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9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FABAD9F-4BAA-4C30-B30E-5F9FE7BBF865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9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9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D0EF1FC-C6F2-41DB-A459-02AAF231DD89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39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9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617D759-54FC-4BC7-980B-EF74B4F241F8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01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02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B2DE0BC-F194-4182-8114-1BFFFA92DC40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04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05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05F3614-F661-45D8-938B-D52AEBE9F6A4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07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08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D7F7096-28DA-45DE-8F0F-680014942BB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10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11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205E5F5-B683-47E3-98A9-F355657D7F88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13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14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3A40274-CD99-4C2C-8340-A4162F1F09D6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36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37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B74C820-81AF-4571-BB53-47D7A6B378AE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16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17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35A3602-F990-44A3-83F4-F03B554A7A14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1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2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00224C9-A7D1-4B92-97CB-133F7794DCE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2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2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78F0C7D-2BFD-4796-8215-5A1284E5180A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2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2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A104878-3079-44E8-9E23-9645DB8232CE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2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2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EA9F6D9-2257-45E9-B7F7-DA37736FD563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31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32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DE53942-E36A-468F-A11B-AAC8E77CA853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34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35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A972B09-A490-4E28-A0F2-A72BC28530EA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37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38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A044420-C7EB-414E-BB21-B846B1BA13E6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40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41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FF903B0-8173-4DD3-A736-F26646D44C97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43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44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3053F0C-D0C1-4172-A65C-4A29536A2F75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3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4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3F1E956-62E0-4AB2-9A76-4E4E579DDD16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46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47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32386A7-3073-49DE-8D17-B71942805AC2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49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50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6F086BC-F1E2-4E4F-895F-984067AB80E9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5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5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D4D5CAB-E3A5-4E25-BBF0-E624EC4AE36F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55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56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DA44373-E374-4A89-B8D1-48F3CAF3272C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58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59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BEAD31A-A7D6-4FE6-8153-87E73A5BF504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61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62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370D45B-1F69-4B89-B19C-0158DEBC3469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64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65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5FD7B1F-60B5-43E5-A962-B2CD4D1366CE}" type="slidenum">
              <a:rPr b="0" lang="en-US" sz="1300" spc="-1" strike="noStrike">
                <a:latin typeface="Arial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3D067C7-F981-4AAA-A18A-3CA6EF9E482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67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68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12344AF-BA3D-481E-9430-79AA155F56D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70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71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B755733-9540-462A-94BD-553E49FF8A4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73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74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PlaceHolder 1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242" name="PlaceHolder 2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43" name="TextShape 3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7B9D501-D7FF-4FED-84C1-A8675B7F7F6C}" type="slidenum">
              <a:rPr b="0" lang="en-US" sz="1300" spc="-1" strike="noStrike">
                <a:latin typeface="Arial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9971930-70AE-4E45-9032-82157A34CDD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77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A15D58A-7ECB-4922-8113-EC964E481892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79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80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38B0625-D9B5-4D0A-B184-11F3211F4D15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82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83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90479B7-85A3-4EEE-8B33-5D359198108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85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86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B9878C2C-9CCE-4EF4-9735-166DB3326FB5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88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89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283CA05-6F04-4B70-BB7B-F7A67849DE8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91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92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76494B8-D34C-4101-8949-141F18424546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94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95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31534AF-51D7-44C4-8E4D-CC897F9ED2E1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497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498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B08FF27-D7DD-44FA-B906-CFB62289239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500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01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TextShape 1"/>
          <p:cNvSpPr txBox="1"/>
          <p:nvPr/>
        </p:nvSpPr>
        <p:spPr>
          <a:xfrm>
            <a:off x="414360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DA49463-0E70-45B2-B3CD-6017F3A7682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12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3503" name="PlaceHolder 2"/>
          <p:cNvSpPr>
            <a:spLocks noGrp="1"/>
          </p:cNvSpPr>
          <p:nvPr>
            <p:ph type="sldImg"/>
          </p:nvPr>
        </p:nvSpPr>
        <p:spPr>
          <a:xfrm>
            <a:off x="457200" y="720720"/>
            <a:ext cx="6400440" cy="3600000"/>
          </a:xfrm>
          <a:prstGeom prst="rect">
            <a:avLst/>
          </a:prstGeom>
        </p:spPr>
      </p:sp>
      <p:sp>
        <p:nvSpPr>
          <p:cNvPr id="3504" name="PlaceHolder 3"/>
          <p:cNvSpPr>
            <a:spLocks noGrp="1"/>
          </p:cNvSpPr>
          <p:nvPr>
            <p:ph type="body"/>
          </p:nvPr>
        </p:nvSpPr>
        <p:spPr>
          <a:xfrm>
            <a:off x="731160" y="4561560"/>
            <a:ext cx="5852520" cy="431856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0" y="1044720"/>
            <a:ext cx="1219176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061B3BBA-67C3-4EDF-B00A-BC028480DAB8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EBA9A847-7FC1-45A7-A870-F0DED016E959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1031400"/>
            <a:ext cx="12191760" cy="6048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00"/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091332B7-48DB-4F15-87A8-810441330B75}" type="slidenum">
              <a:rPr b="0" lang="en-US" sz="15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5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wmf"/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../media/media24.mp4"/><Relationship Id="rId2" Type="http://schemas.microsoft.com/office/2007/relationships/media" Target="../media/media24.mp4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video" Target="../media/media26.mp4"/><Relationship Id="rId2" Type="http://schemas.microsoft.com/office/2007/relationships/media" Target="../media/media26.mp4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video" Target="../media/media81.mp4"/><Relationship Id="rId2" Type="http://schemas.microsoft.com/office/2007/relationships/media" Target="../media/media81.mp4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video" Target="../media/media83.mp4"/><Relationship Id="rId2" Type="http://schemas.microsoft.com/office/2007/relationships/media" Target="../media/media83.mp4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video" Target="../media/media85.mp4"/><Relationship Id="rId2" Type="http://schemas.microsoft.com/office/2007/relationships/media" Target="../media/media85.mp4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video" Target="../media/media87.mp4"/><Relationship Id="rId2" Type="http://schemas.microsoft.com/office/2007/relationships/media" Target="../media/media87.mp4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jpeg"/><Relationship Id="rId3" Type="http://schemas.openxmlformats.org/officeDocument/2006/relationships/image" Target="../media/image91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video" Target="../media/media94.mp4"/><Relationship Id="rId2" Type="http://schemas.microsoft.com/office/2007/relationships/media" Target="../media/media94.mp4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video" Target="../media/media96.mp4"/><Relationship Id="rId2" Type="http://schemas.microsoft.com/office/2007/relationships/media" Target="../media/media96.mp4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0" y="279360"/>
            <a:ext cx="1219176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Calibri"/>
              </a:rPr>
              <a:t>Artificial Intelligence</a:t>
            </a:r>
            <a:br/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0" y="1295280"/>
            <a:ext cx="12191760" cy="15235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859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000000"/>
                </a:solidFill>
                <a:latin typeface="Calibri"/>
              </a:rPr>
              <a:t>Informed Search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523880" y="6248520"/>
            <a:ext cx="58669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2584800" y="1974600"/>
            <a:ext cx="7009920" cy="351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Contours UCS Pacman Small Maze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035360" y="1143000"/>
            <a:ext cx="10121400" cy="571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restart="whenNotActive" nodeType="interactiveSeq" fill="hold">
                <p:stCondLst>
                  <p:cond delay="0" evt="onClick">
                    <p:tgtEl>
                      <p:spTgt spid="223"/>
                    </p:tgtEl>
                  </p:cond>
                </p:stCondLst>
                <p:childTnLst>
                  <p:par>
                    <p:cTn id="9" fill="hold">
                      <p:stCondLst>
                        <p:cond delay="0" evt="onClick">
                          <p:tgtEl>
                            <p:spTgt spid="223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Advantages/Drawbacks of IDA*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7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00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Advantages: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Still complete and optimal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Requires less memory than A*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Avoid the overhead to sort the fringe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00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Drawbacks: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Can’t avoid revisiting states not on the current path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Available memory is poorly used 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(</a:t>
            </a:r>
            <a:r>
              <a:rPr b="0" lang="en-US" sz="2400" spc="-1" strike="noStrike">
                <a:solidFill>
                  <a:srgbClr val="808080"/>
                </a:solid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 memory-bounded search, see R&amp;N p. 101-104)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Tree Search Pseudo-Code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9" name="Picture 3" descr="tree-search.png"/>
          <p:cNvPicPr/>
          <p:nvPr/>
        </p:nvPicPr>
        <p:blipFill>
          <a:blip r:embed="rId1"/>
          <a:stretch/>
        </p:blipFill>
        <p:spPr>
          <a:xfrm>
            <a:off x="304920" y="1981080"/>
            <a:ext cx="11665440" cy="32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Graph Search Pseudo-Code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1" name="Picture 2" descr="graph-search.png"/>
          <p:cNvPicPr/>
          <p:nvPr/>
        </p:nvPicPr>
        <p:blipFill>
          <a:blip r:embed="rId1"/>
          <a:stretch/>
        </p:blipFill>
        <p:spPr>
          <a:xfrm>
            <a:off x="380880" y="1752480"/>
            <a:ext cx="11406240" cy="40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A*: Summary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3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A* uses both backward costs and (estimates of) forward costs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A* is optimal with admissible / consistent heuristics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Heuristic design is key: often use relaxed problems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3214" name="Picture 2" descr=""/>
          <p:cNvPicPr/>
          <p:nvPr/>
        </p:nvPicPr>
        <p:blipFill>
          <a:blip r:embed="rId1"/>
          <a:stretch/>
        </p:blipFill>
        <p:spPr>
          <a:xfrm>
            <a:off x="1981080" y="3886200"/>
            <a:ext cx="8076960" cy="24868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A*: Summary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6" name="Picture 2" descr=""/>
          <p:cNvPicPr/>
          <p:nvPr/>
        </p:nvPicPr>
        <p:blipFill>
          <a:blip r:embed="rId1"/>
          <a:stretch/>
        </p:blipFill>
        <p:spPr>
          <a:xfrm>
            <a:off x="3739680" y="1553040"/>
            <a:ext cx="4864680" cy="45367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Informed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26" name="Picture 5" descr=""/>
          <p:cNvPicPr/>
          <p:nvPr/>
        </p:nvPicPr>
        <p:blipFill>
          <a:blip r:embed="rId1"/>
          <a:stretch/>
        </p:blipFill>
        <p:spPr>
          <a:xfrm>
            <a:off x="3054600" y="1603440"/>
            <a:ext cx="6463080" cy="42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457200" y="1219320"/>
            <a:ext cx="6857640" cy="3733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A heuristic is:</a:t>
            </a:r>
            <a:endParaRPr b="0" lang="en-IN" sz="3600" spc="-1" strike="noStrike">
              <a:latin typeface="Arial"/>
            </a:endParaRPr>
          </a:p>
          <a:p>
            <a:pPr lvl="1" marL="7999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function that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estimates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how close a state is to a goal</a:t>
            </a:r>
            <a:endParaRPr b="0" lang="en-IN" sz="2800" spc="-1" strike="noStrike">
              <a:latin typeface="Arial"/>
            </a:endParaRPr>
          </a:p>
          <a:p>
            <a:pPr lvl="1" marL="7999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Designed for a particular search problem</a:t>
            </a:r>
            <a:endParaRPr b="0" lang="en-IN" sz="2800" spc="-1" strike="noStrike">
              <a:latin typeface="Arial"/>
            </a:endParaRPr>
          </a:p>
          <a:p>
            <a:pPr lvl="1" marL="7999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Examples: Manhattan distance, Euclidean distance for pathing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9" name="Picture 4" descr=""/>
          <p:cNvPicPr/>
          <p:nvPr/>
        </p:nvPicPr>
        <p:blipFill>
          <a:blip r:embed="rId1"/>
          <a:stretch/>
        </p:blipFill>
        <p:spPr>
          <a:xfrm>
            <a:off x="8079120" y="1523880"/>
            <a:ext cx="3407400" cy="230004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2"/>
          <a:stretch/>
        </p:blipFill>
        <p:spPr>
          <a:xfrm>
            <a:off x="8001000" y="4116240"/>
            <a:ext cx="3475800" cy="237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Distance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Manhattan Distance (L</a:t>
            </a:r>
            <a:r>
              <a:rPr b="0" lang="en-US" sz="2400" spc="-1" strike="noStrike" baseline="-25000">
                <a:solidFill>
                  <a:srgbClr val="333399"/>
                </a:solidFill>
                <a:latin typeface="Calibri"/>
              </a:rPr>
              <a:t>1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Norm):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Euclidean Distance (L</a:t>
            </a:r>
            <a:r>
              <a:rPr b="0" lang="en-US" sz="2400" spc="-1" strike="noStrike" baseline="-25000">
                <a:solidFill>
                  <a:srgbClr val="333399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Norm):   </a:t>
            </a:r>
            <a:r>
              <a:rPr b="0" lang="en-IN" sz="2000" spc="-1" strike="noStrike">
                <a:solidFill>
                  <a:srgbClr val="0b5ed7"/>
                </a:solidFill>
                <a:latin typeface="Calibri"/>
              </a:rPr>
              <a:t>                                                              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Chebychev Distance (L</a:t>
            </a:r>
            <a:r>
              <a:rPr b="0" lang="en-US" sz="2400" spc="-1" strike="noStrike" baseline="-30000">
                <a:solidFill>
                  <a:srgbClr val="333399"/>
                </a:solidFill>
                <a:latin typeface="Symbol"/>
                <a:ea typeface="宋体"/>
              </a:rPr>
              <a:t>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  <a:ea typeface="宋体"/>
              </a:rPr>
              <a:t> Norm):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IN" sz="2000" spc="-1" strike="noStrike">
                <a:solidFill>
                  <a:srgbClr val="0b5ed7"/>
                </a:solidFill>
                <a:latin typeface="Calibri"/>
                <a:ea typeface="宋体"/>
              </a:rPr>
              <a:t>                                                                     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33" name="Picture 2" descr="Z:\Shared with PC\smallMaze.png"/>
          <p:cNvPicPr/>
          <p:nvPr/>
        </p:nvPicPr>
        <p:blipFill>
          <a:blip r:embed="rId1"/>
          <a:stretch/>
        </p:blipFill>
        <p:spPr>
          <a:xfrm>
            <a:off x="533520" y="3803760"/>
            <a:ext cx="6622560" cy="2977920"/>
          </a:xfrm>
          <a:prstGeom prst="rect">
            <a:avLst/>
          </a:prstGeom>
          <a:ln w="9360">
            <a:noFill/>
          </a:ln>
        </p:spPr>
      </p:pic>
      <p:grpSp>
        <p:nvGrpSpPr>
          <p:cNvPr id="234" name="Group 3"/>
          <p:cNvGrpSpPr/>
          <p:nvPr/>
        </p:nvGrpSpPr>
        <p:grpSpPr>
          <a:xfrm>
            <a:off x="903240" y="4078440"/>
            <a:ext cx="3025440" cy="1923480"/>
            <a:chOff x="903240" y="4078440"/>
            <a:chExt cx="3025440" cy="1923480"/>
          </a:xfrm>
        </p:grpSpPr>
        <p:sp>
          <p:nvSpPr>
            <p:cNvPr id="235" name="CustomShape 4"/>
            <p:cNvSpPr/>
            <p:nvPr/>
          </p:nvSpPr>
          <p:spPr>
            <a:xfrm>
              <a:off x="903240" y="4502160"/>
              <a:ext cx="3025440" cy="1499760"/>
            </a:xfrm>
            <a:custGeom>
              <a:avLst/>
              <a:gdLst/>
              <a:ahLst/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6" name="CustomShape 5"/>
            <p:cNvSpPr/>
            <p:nvPr/>
          </p:nvSpPr>
          <p:spPr>
            <a:xfrm>
              <a:off x="1498320" y="4078440"/>
              <a:ext cx="4341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c00000"/>
                  </a:solidFill>
                  <a:latin typeface="Arial"/>
                </a:rPr>
                <a:t>10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37" name="CustomShape 6"/>
            <p:cNvSpPr/>
            <p:nvPr/>
          </p:nvSpPr>
          <p:spPr>
            <a:xfrm>
              <a:off x="923760" y="4876560"/>
              <a:ext cx="30744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c00000"/>
                  </a:solidFill>
                  <a:latin typeface="Arial"/>
                </a:rPr>
                <a:t>5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238" name="Group 7"/>
          <p:cNvGrpSpPr/>
          <p:nvPr/>
        </p:nvGrpSpPr>
        <p:grpSpPr>
          <a:xfrm>
            <a:off x="984240" y="4495680"/>
            <a:ext cx="2977920" cy="1506240"/>
            <a:chOff x="984240" y="4495680"/>
            <a:chExt cx="2977920" cy="1506240"/>
          </a:xfrm>
        </p:grpSpPr>
        <p:sp>
          <p:nvSpPr>
            <p:cNvPr id="239" name="CustomShape 8"/>
            <p:cNvSpPr/>
            <p:nvPr/>
          </p:nvSpPr>
          <p:spPr>
            <a:xfrm flipH="1">
              <a:off x="984240" y="4495680"/>
              <a:ext cx="2977920" cy="150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40" name="CustomShape 9"/>
            <p:cNvSpPr/>
            <p:nvPr/>
          </p:nvSpPr>
          <p:spPr>
            <a:xfrm>
              <a:off x="2350800" y="5280120"/>
              <a:ext cx="612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c00000"/>
                  </a:solidFill>
                  <a:latin typeface="Arial"/>
                </a:rPr>
                <a:t>11.2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Distance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Euclidean Distance (L</a:t>
            </a:r>
            <a:r>
              <a:rPr b="0" lang="en-US" sz="3200" spc="-1" strike="noStrike" baseline="-25000">
                <a:solidFill>
                  <a:srgbClr val="333399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Norm):    </a:t>
            </a:r>
            <a:r>
              <a:rPr b="0" i="1" lang="en-IN" sz="3200" spc="-1" strike="noStrike">
                <a:solidFill>
                  <a:srgbClr val="0b5ed7"/>
                </a:solidFill>
                <a:latin typeface="Cambria Math"/>
              </a:rPr>
              <a:t>                                 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Manhattan Distance (L</a:t>
            </a:r>
            <a:r>
              <a:rPr b="0" lang="en-US" sz="3200" spc="-1" strike="noStrike" baseline="-25000">
                <a:solidFill>
                  <a:srgbClr val="333399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Norm): </a:t>
            </a:r>
            <a:r>
              <a:rPr b="0" lang="en-IN" sz="2800" spc="-1" strike="noStrike">
                <a:solidFill>
                  <a:srgbClr val="0b5ed7"/>
                </a:solidFill>
                <a:latin typeface="Calibri"/>
              </a:rPr>
              <a:t>                                                                    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Chebychev Distance (L</a:t>
            </a:r>
            <a:r>
              <a:rPr b="0" lang="en-US" sz="3200" spc="-1" strike="noStrike" baseline="-30000">
                <a:solidFill>
                  <a:srgbClr val="333399"/>
                </a:solidFill>
                <a:latin typeface="Symbol"/>
                <a:ea typeface="宋体"/>
              </a:rPr>
              <a:t>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  <a:ea typeface="宋体"/>
              </a:rPr>
              <a:t> Norm):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43" name="Picture 2" descr="Z:\Shared with PC\smallMaze.png"/>
          <p:cNvPicPr/>
          <p:nvPr/>
        </p:nvPicPr>
        <p:blipFill>
          <a:blip r:embed="rId1"/>
          <a:stretch/>
        </p:blipFill>
        <p:spPr>
          <a:xfrm>
            <a:off x="533520" y="3498840"/>
            <a:ext cx="6622560" cy="2977920"/>
          </a:xfrm>
          <a:prstGeom prst="rect">
            <a:avLst/>
          </a:prstGeom>
          <a:ln w="9360">
            <a:noFill/>
          </a:ln>
        </p:spPr>
      </p:pic>
      <p:grpSp>
        <p:nvGrpSpPr>
          <p:cNvPr id="244" name="Group 3"/>
          <p:cNvGrpSpPr/>
          <p:nvPr/>
        </p:nvGrpSpPr>
        <p:grpSpPr>
          <a:xfrm>
            <a:off x="903240" y="4078440"/>
            <a:ext cx="3025440" cy="1923480"/>
            <a:chOff x="903240" y="4078440"/>
            <a:chExt cx="3025440" cy="1923480"/>
          </a:xfrm>
        </p:grpSpPr>
        <p:sp>
          <p:nvSpPr>
            <p:cNvPr id="245" name="CustomShape 4"/>
            <p:cNvSpPr/>
            <p:nvPr/>
          </p:nvSpPr>
          <p:spPr>
            <a:xfrm>
              <a:off x="903240" y="4502160"/>
              <a:ext cx="3025440" cy="1499760"/>
            </a:xfrm>
            <a:custGeom>
              <a:avLst/>
              <a:gdLst/>
              <a:ahLst/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46" name="CustomShape 5"/>
            <p:cNvSpPr/>
            <p:nvPr/>
          </p:nvSpPr>
          <p:spPr>
            <a:xfrm>
              <a:off x="1498320" y="4078440"/>
              <a:ext cx="4341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c00000"/>
                  </a:solidFill>
                  <a:latin typeface="Arial"/>
                </a:rPr>
                <a:t>10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47" name="CustomShape 6"/>
            <p:cNvSpPr/>
            <p:nvPr/>
          </p:nvSpPr>
          <p:spPr>
            <a:xfrm>
              <a:off x="923760" y="4876560"/>
              <a:ext cx="30744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c00000"/>
                  </a:solidFill>
                  <a:latin typeface="Arial"/>
                </a:rPr>
                <a:t>5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248" name="Group 7"/>
          <p:cNvGrpSpPr/>
          <p:nvPr/>
        </p:nvGrpSpPr>
        <p:grpSpPr>
          <a:xfrm>
            <a:off x="984240" y="4495680"/>
            <a:ext cx="2977920" cy="1506240"/>
            <a:chOff x="984240" y="4495680"/>
            <a:chExt cx="2977920" cy="1506240"/>
          </a:xfrm>
        </p:grpSpPr>
        <p:sp>
          <p:nvSpPr>
            <p:cNvPr id="249" name="CustomShape 8"/>
            <p:cNvSpPr/>
            <p:nvPr/>
          </p:nvSpPr>
          <p:spPr>
            <a:xfrm flipH="1">
              <a:off x="984240" y="4495680"/>
              <a:ext cx="2977920" cy="150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50" name="CustomShape 9"/>
            <p:cNvSpPr/>
            <p:nvPr/>
          </p:nvSpPr>
          <p:spPr>
            <a:xfrm>
              <a:off x="2350800" y="5280120"/>
              <a:ext cx="612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c00000"/>
                  </a:solidFill>
                  <a:latin typeface="Arial"/>
                </a:rPr>
                <a:t>11.2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, L</a:t>
            </a:r>
            <a:r>
              <a:rPr b="0" lang="en-US" sz="4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, L</a:t>
            </a:r>
            <a:r>
              <a:rPr b="0" lang="en-US" sz="4400" spc="-1" strike="noStrike" baseline="-3000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b="0" lang="en-US" sz="4400" spc="-1" strike="noStrike" baseline="-30000">
                <a:solidFill>
                  <a:srgbClr val="000000"/>
                </a:solidFill>
                <a:latin typeface="Symbol"/>
                <a:ea typeface="宋体"/>
              </a:rPr>
              <a:t></a:t>
            </a:r>
            <a:r>
              <a:rPr b="0" lang="en-US" sz="4400" spc="-1" strike="noStrike" baseline="-3000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宋体"/>
              </a:rPr>
              <a:t>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Evaluation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5000"/>
              </a:lnSpc>
              <a:spcBef>
                <a:spcPts val="641"/>
              </a:spcBef>
              <a:buClr>
                <a:srgbClr val="0000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It exploits </a:t>
            </a:r>
            <a:r>
              <a:rPr b="0" lang="en-US" sz="3200" spc="-1" strike="noStrike">
                <a:solidFill>
                  <a:srgbClr val="0033cc"/>
                </a:solidFill>
                <a:latin typeface="Calibri"/>
              </a:rPr>
              <a:t>state description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to estimate how “good” each search node is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5000"/>
              </a:lnSpc>
              <a:spcBef>
                <a:spcPts val="139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00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An 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evaluation function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f maps each node N of the search tree to a real number f(N) </a:t>
            </a:r>
            <a:r>
              <a:rPr b="0" lang="en-US" sz="3200" spc="-1" strike="noStrike">
                <a:solidFill>
                  <a:srgbClr val="333399"/>
                </a:solidFill>
                <a:latin typeface="Symbol"/>
              </a:rPr>
              <a:t>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0 </a:t>
            </a:r>
            <a:br/>
            <a:r>
              <a:rPr b="0" lang="en-US" sz="2400" spc="-1" strike="noStrike">
                <a:solidFill>
                  <a:srgbClr val="4d4d4d"/>
                </a:solidFill>
                <a:latin typeface="Calibri"/>
              </a:rPr>
              <a:t>[Traditionally, f(N) is an estimated cost; so, the smaller f(N), the more promising N]</a:t>
            </a:r>
            <a:br/>
            <a:r>
              <a:rPr b="0" lang="en-US" sz="1000" spc="-1" strike="noStrike">
                <a:solidFill>
                  <a:srgbClr val="4d4d4d"/>
                </a:solidFill>
                <a:latin typeface="Calibri"/>
              </a:rPr>
              <a:t> </a:t>
            </a:r>
            <a:endParaRPr b="0" lang="en-US" sz="10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to construct f?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Typically, f(N) estimates: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either the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 cost of a path from N to a goal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1143000" indent="-2282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Then f(N) = </a:t>
            </a:r>
            <a:r>
              <a:rPr b="0" lang="en-US" sz="2000" spc="-1" strike="noStrike">
                <a:solidFill>
                  <a:srgbClr val="990000"/>
                </a:solidFill>
                <a:latin typeface="Calibri"/>
              </a:rPr>
              <a:t>h(N)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               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000" spc="-1" strike="noStrike">
                <a:solidFill>
                  <a:srgbClr val="990033"/>
                </a:solidFill>
                <a:latin typeface="Calibri"/>
              </a:rPr>
              <a:t>Greedy best-search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or the 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cost of a solution path through 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1143000" indent="-2282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Then f(N) = g(N) + </a:t>
            </a:r>
            <a:r>
              <a:rPr b="0" lang="en-US" sz="2000" spc="-1" strike="noStrike">
                <a:solidFill>
                  <a:srgbClr val="990000"/>
                </a:solidFill>
                <a:latin typeface="Calibri"/>
              </a:rPr>
              <a:t>h(N)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where               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000" spc="-1" strike="noStrike">
                <a:solidFill>
                  <a:srgbClr val="990033"/>
                </a:solidFill>
                <a:latin typeface="Calibri"/>
              </a:rPr>
              <a:t>A-Star Saarch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g(N) is the cost of the path from the initial node to 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33cc"/>
              </a:buClr>
              <a:buFont typeface="Comic Sans MS"/>
              <a:buChar char="–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h(N) is an estimate of the cost of a path from N to a goal node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1143000" indent="-2282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But there are no limitations on f. Any function of your choice is acceptable. </a:t>
            </a:r>
            <a:br/>
            <a:r>
              <a:rPr b="0" lang="en-US" sz="2800" spc="-1" strike="noStrike">
                <a:solidFill>
                  <a:srgbClr val="4d4d4d"/>
                </a:solidFill>
                <a:latin typeface="Calibri"/>
              </a:rPr>
              <a:t>But will it help the search algorithm?</a:t>
            </a:r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Greedy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Picture 4" descr=""/>
          <p:cNvPicPr/>
          <p:nvPr/>
        </p:nvPicPr>
        <p:blipFill>
          <a:blip r:embed="rId1"/>
          <a:stretch/>
        </p:blipFill>
        <p:spPr>
          <a:xfrm>
            <a:off x="1066680" y="-457200"/>
            <a:ext cx="9753120" cy="731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Best-First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5000"/>
              </a:lnSpc>
              <a:spcBef>
                <a:spcPts val="1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An 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evaluation function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f maps each node N of the search tree to a real number </a:t>
            </a:r>
            <a:br/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                                        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f(N) = </a:t>
            </a:r>
            <a:r>
              <a:rPr b="0" lang="en-US" sz="3200" spc="-1" strike="noStrike">
                <a:solidFill>
                  <a:srgbClr val="990000"/>
                </a:solidFill>
                <a:latin typeface="Calibri"/>
              </a:rPr>
              <a:t>h(N) </a:t>
            </a:r>
            <a:r>
              <a:rPr b="0" lang="en-US" sz="3200" spc="-1" strike="noStrike">
                <a:solidFill>
                  <a:srgbClr val="333399"/>
                </a:solidFill>
                <a:latin typeface="Symbol"/>
              </a:rPr>
              <a:t>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0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01"/>
              </a:spcBef>
              <a:tabLst>
                <a:tab algn="l" pos="0"/>
              </a:tabLst>
            </a:pPr>
            <a:br/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Best-first search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sorts the FRINGE in increasing f</a:t>
            </a:r>
            <a:r>
              <a:rPr b="0" lang="en-US" sz="3200" spc="-1" strike="noStrike">
                <a:solidFill>
                  <a:srgbClr val="cc6600"/>
                </a:solidFill>
                <a:latin typeface="Calibri"/>
              </a:rPr>
              <a:t> </a:t>
            </a:r>
            <a:br/>
            <a:r>
              <a:rPr b="0" lang="en-US" sz="3200" spc="-1" strike="noStrike">
                <a:solidFill>
                  <a:srgbClr val="4d4d4d"/>
                </a:solidFill>
                <a:latin typeface="Calibri"/>
              </a:rPr>
              <a:t>[Arbitrary order is assumed among nodes with equal f]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AI searching Strategies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7" name="Group 2"/>
          <p:cNvGrpSpPr/>
          <p:nvPr/>
        </p:nvGrpSpPr>
        <p:grpSpPr>
          <a:xfrm>
            <a:off x="762120" y="1295280"/>
            <a:ext cx="10667520" cy="5031720"/>
            <a:chOff x="762120" y="1295280"/>
            <a:chExt cx="10667520" cy="5031720"/>
          </a:xfrm>
        </p:grpSpPr>
        <p:grpSp>
          <p:nvGrpSpPr>
            <p:cNvPr id="138" name="Group 3"/>
            <p:cNvGrpSpPr/>
            <p:nvPr/>
          </p:nvGrpSpPr>
          <p:grpSpPr>
            <a:xfrm>
              <a:off x="3200040" y="1295280"/>
              <a:ext cx="5553000" cy="1086840"/>
              <a:chOff x="3200040" y="1295280"/>
              <a:chExt cx="5553000" cy="1086840"/>
            </a:xfrm>
          </p:grpSpPr>
          <p:sp>
            <p:nvSpPr>
              <p:cNvPr id="139" name="CustomShape 4"/>
              <p:cNvSpPr/>
              <p:nvPr/>
            </p:nvSpPr>
            <p:spPr>
              <a:xfrm>
                <a:off x="4832280" y="1295280"/>
                <a:ext cx="2381040" cy="764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round/>
              </a:ln>
              <a:effectLst>
                <a:outerShdw blurRad="4000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ffff"/>
                    </a:solidFill>
                    <a:latin typeface="Calibri"/>
                  </a:rPr>
                  <a:t>Searching Strategies in AI</a:t>
                </a:r>
                <a:endParaRPr b="0" lang="en-IN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140" name="CustomShape 5"/>
              <p:cNvSpPr/>
              <p:nvPr/>
            </p:nvSpPr>
            <p:spPr>
              <a:xfrm flipH="1">
                <a:off x="3200040" y="1689840"/>
                <a:ext cx="1625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3211560" y="168984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8752680" y="167868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 flipH="1">
                <a:off x="7212960" y="1678680"/>
                <a:ext cx="1539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 flipH="1">
                <a:off x="3201120" y="1687320"/>
                <a:ext cx="1625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3212640" y="168732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 flipH="1">
                <a:off x="7212960" y="1677240"/>
                <a:ext cx="1539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 flipH="1">
                <a:off x="3201120" y="1685880"/>
                <a:ext cx="1625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3212640" y="1685880"/>
                <a:ext cx="360" cy="692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</p:grpSp>
        <p:grpSp>
          <p:nvGrpSpPr>
            <p:cNvPr id="149" name="Group 14"/>
            <p:cNvGrpSpPr/>
            <p:nvPr/>
          </p:nvGrpSpPr>
          <p:grpSpPr>
            <a:xfrm>
              <a:off x="762120" y="2371320"/>
              <a:ext cx="10667520" cy="3955680"/>
              <a:chOff x="762120" y="2371320"/>
              <a:chExt cx="10667520" cy="3955680"/>
            </a:xfrm>
          </p:grpSpPr>
          <p:sp>
            <p:nvSpPr>
              <p:cNvPr id="150" name="CustomShape 15"/>
              <p:cNvSpPr/>
              <p:nvPr/>
            </p:nvSpPr>
            <p:spPr>
              <a:xfrm>
                <a:off x="778680" y="5561640"/>
                <a:ext cx="1563480" cy="76536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round/>
              </a:ln>
              <a:effectLst>
                <a:outerShdw blurRad="4000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Calibri"/>
                  </a:rPr>
                  <a:t>Iterative</a:t>
                </a:r>
                <a:endParaRPr b="0" lang="en-IN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Calibri"/>
                  </a:rPr>
                  <a:t>Deepening</a:t>
                </a:r>
                <a:endParaRPr b="0" lang="en-IN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Calibri"/>
                  </a:rPr>
                  <a:t>(IDS)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151" name="CustomShape 16"/>
              <p:cNvSpPr/>
              <p:nvPr/>
            </p:nvSpPr>
            <p:spPr>
              <a:xfrm>
                <a:off x="1540440" y="5243400"/>
                <a:ext cx="1440" cy="31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round/>
                <a:tailEnd len="med" type="triangle" w="med"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grpSp>
            <p:nvGrpSpPr>
              <p:cNvPr id="152" name="Group 17"/>
              <p:cNvGrpSpPr/>
              <p:nvPr/>
            </p:nvGrpSpPr>
            <p:grpSpPr>
              <a:xfrm>
                <a:off x="762120" y="2371320"/>
                <a:ext cx="10667520" cy="2881080"/>
                <a:chOff x="762120" y="2371320"/>
                <a:chExt cx="10667520" cy="2881080"/>
              </a:xfrm>
            </p:grpSpPr>
            <p:sp>
              <p:nvSpPr>
                <p:cNvPr id="153" name="CustomShape 18"/>
                <p:cNvSpPr/>
                <p:nvPr/>
              </p:nvSpPr>
              <p:spPr>
                <a:xfrm>
                  <a:off x="762120" y="3432240"/>
                  <a:ext cx="1543320" cy="706320"/>
                </a:xfrm>
                <a:prstGeom prst="rect">
                  <a:avLst/>
                </a:prstGeom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</p:sp>
            <p:sp>
              <p:nvSpPr>
                <p:cNvPr id="154" name="CustomShape 19"/>
                <p:cNvSpPr/>
                <p:nvPr/>
              </p:nvSpPr>
              <p:spPr>
                <a:xfrm>
                  <a:off x="861120" y="3465000"/>
                  <a:ext cx="1329840" cy="621720"/>
                </a:xfrm>
                <a:prstGeom prst="rect">
                  <a:avLst/>
                </a:prstGeom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  <a:spcAft>
                      <a:spcPts val="1001"/>
                    </a:spcAft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Depth-first (DFS)</a:t>
                  </a:r>
                  <a:endParaRPr b="0" lang="en-IN" sz="1600" spc="-1" strike="noStrike">
                    <a:latin typeface="Arial"/>
                  </a:endParaRPr>
                </a:p>
              </p:txBody>
            </p:sp>
            <p:sp>
              <p:nvSpPr>
                <p:cNvPr id="155" name="CustomShape 20"/>
                <p:cNvSpPr/>
                <p:nvPr/>
              </p:nvSpPr>
              <p:spPr>
                <a:xfrm>
                  <a:off x="1536840" y="2750400"/>
                  <a:ext cx="360" cy="611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round/>
                  <a:tailEnd len="med" type="triangle" w="med"/>
                </a:ln>
                <a:effectLst>
                  <a:outerShdw blurRad="4000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/>
              </p:style>
            </p:sp>
            <p:sp>
              <p:nvSpPr>
                <p:cNvPr id="156" name="CustomShape 21"/>
                <p:cNvSpPr/>
                <p:nvPr/>
              </p:nvSpPr>
              <p:spPr>
                <a:xfrm>
                  <a:off x="791280" y="4389840"/>
                  <a:ext cx="1563480" cy="86004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Depth-</a:t>
                  </a:r>
                  <a:endParaRPr b="0" lang="en-IN" sz="16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Limited</a:t>
                  </a:r>
                  <a:endParaRPr b="0" lang="en-IN" sz="16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(DLS)</a:t>
                  </a:r>
                  <a:endParaRPr b="0" lang="en-IN" sz="1600" spc="-1" strike="noStrike">
                    <a:latin typeface="Arial"/>
                  </a:endParaRPr>
                </a:p>
              </p:txBody>
            </p:sp>
            <p:sp>
              <p:nvSpPr>
                <p:cNvPr id="157" name="CustomShape 22"/>
                <p:cNvSpPr/>
                <p:nvPr/>
              </p:nvSpPr>
              <p:spPr>
                <a:xfrm flipV="1">
                  <a:off x="1537920" y="2751480"/>
                  <a:ext cx="411480" cy="1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round/>
                </a:ln>
                <a:effectLst>
                  <a:outerShdw blurRad="4000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/>
              </p:style>
            </p:sp>
            <p:sp>
              <p:nvSpPr>
                <p:cNvPr id="158" name="CustomShape 23"/>
                <p:cNvSpPr/>
                <p:nvPr/>
              </p:nvSpPr>
              <p:spPr>
                <a:xfrm>
                  <a:off x="1547640" y="4106160"/>
                  <a:ext cx="1440" cy="3103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round/>
                  <a:tailEnd len="med" type="triangle" w="med"/>
                </a:ln>
                <a:effectLst>
                  <a:outerShdw blurRad="4000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/>
              </p:style>
            </p:sp>
            <p:grpSp>
              <p:nvGrpSpPr>
                <p:cNvPr id="159" name="Group 24"/>
                <p:cNvGrpSpPr/>
                <p:nvPr/>
              </p:nvGrpSpPr>
              <p:grpSpPr>
                <a:xfrm>
                  <a:off x="1947960" y="2371320"/>
                  <a:ext cx="9481680" cy="2881080"/>
                  <a:chOff x="1947960" y="2371320"/>
                  <a:chExt cx="9481680" cy="2881080"/>
                </a:xfrm>
              </p:grpSpPr>
              <p:sp>
                <p:nvSpPr>
                  <p:cNvPr id="160" name="CustomShape 25"/>
                  <p:cNvSpPr/>
                  <p:nvPr/>
                </p:nvSpPr>
                <p:spPr>
                  <a:xfrm>
                    <a:off x="1947960" y="2382480"/>
                    <a:ext cx="2419200" cy="73836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Un-informed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(Blind Search)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sp>
                <p:nvSpPr>
                  <p:cNvPr id="161" name="CustomShape 26"/>
                  <p:cNvSpPr/>
                  <p:nvPr/>
                </p:nvSpPr>
                <p:spPr>
                  <a:xfrm>
                    <a:off x="4895280" y="2760480"/>
                    <a:ext cx="360" cy="6807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>
                    <a:round/>
                    <a:tailEnd len="med" type="triangle" w="med"/>
                  </a:ln>
                  <a:effectLst>
                    <a:outerShdw blurRad="40000" dir="5400000" dist="2304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/>
                </p:style>
              </p:sp>
              <p:sp>
                <p:nvSpPr>
                  <p:cNvPr id="162" name="CustomShape 27"/>
                  <p:cNvSpPr/>
                  <p:nvPr/>
                </p:nvSpPr>
                <p:spPr>
                  <a:xfrm>
                    <a:off x="2417040" y="3450240"/>
                    <a:ext cx="1591920" cy="68832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Breadth-First 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(BFS)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sp>
                <p:nvSpPr>
                  <p:cNvPr id="163" name="CustomShape 28"/>
                  <p:cNvSpPr/>
                  <p:nvPr/>
                </p:nvSpPr>
                <p:spPr>
                  <a:xfrm>
                    <a:off x="3229200" y="3121560"/>
                    <a:ext cx="1440" cy="3103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>
                    <a:round/>
                    <a:tailEnd len="med" type="triangle" w="med"/>
                  </a:ln>
                  <a:effectLst>
                    <a:outerShdw blurRad="40000" dir="5400000" dist="2304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/>
                </p:style>
              </p:sp>
              <p:sp>
                <p:nvSpPr>
                  <p:cNvPr id="164" name="CustomShape 29"/>
                  <p:cNvSpPr/>
                  <p:nvPr/>
                </p:nvSpPr>
                <p:spPr>
                  <a:xfrm flipH="1">
                    <a:off x="4366440" y="2754360"/>
                    <a:ext cx="527400" cy="3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>
                    <a:round/>
                  </a:ln>
                  <a:effectLst>
                    <a:outerShdw blurRad="40000" dir="5400000" dist="2304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/>
                </p:style>
              </p:sp>
              <p:sp>
                <p:nvSpPr>
                  <p:cNvPr id="165" name="CustomShape 30"/>
                  <p:cNvSpPr/>
                  <p:nvPr/>
                </p:nvSpPr>
                <p:spPr>
                  <a:xfrm>
                    <a:off x="4138920" y="3465000"/>
                    <a:ext cx="1505880" cy="67356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Cost-First 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(CFS)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grpSp>
                <p:nvGrpSpPr>
                  <p:cNvPr id="166" name="Group 31"/>
                  <p:cNvGrpSpPr/>
                  <p:nvPr/>
                </p:nvGrpSpPr>
                <p:grpSpPr>
                  <a:xfrm>
                    <a:off x="5835600" y="2371320"/>
                    <a:ext cx="5594040" cy="2881080"/>
                    <a:chOff x="5835600" y="2371320"/>
                    <a:chExt cx="5594040" cy="2881080"/>
                  </a:xfrm>
                </p:grpSpPr>
                <p:sp>
                  <p:nvSpPr>
                    <p:cNvPr id="167" name="CustomShape 32"/>
                    <p:cNvSpPr/>
                    <p:nvPr/>
                  </p:nvSpPr>
                  <p:spPr>
                    <a:xfrm>
                      <a:off x="7960320" y="3460320"/>
                      <a:ext cx="1535400" cy="678240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Hill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Climbing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168" name="CustomShape 33"/>
                    <p:cNvSpPr/>
                    <p:nvPr/>
                  </p:nvSpPr>
                  <p:spPr>
                    <a:xfrm>
                      <a:off x="9865080" y="3450240"/>
                      <a:ext cx="1564560" cy="682920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Constraint Satisfaction 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grpSp>
                  <p:nvGrpSpPr>
                    <p:cNvPr id="169" name="Group 34"/>
                    <p:cNvGrpSpPr/>
                    <p:nvPr/>
                  </p:nvGrpSpPr>
                  <p:grpSpPr>
                    <a:xfrm>
                      <a:off x="6688440" y="2371320"/>
                      <a:ext cx="3969720" cy="1107360"/>
                      <a:chOff x="6688440" y="2371320"/>
                      <a:chExt cx="3969720" cy="1107360"/>
                    </a:xfrm>
                  </p:grpSpPr>
                  <p:sp>
                    <p:nvSpPr>
                      <p:cNvPr id="170" name="CustomShape 35"/>
                      <p:cNvSpPr/>
                      <p:nvPr/>
                    </p:nvSpPr>
                    <p:spPr>
                      <a:xfrm>
                        <a:off x="7482960" y="2371320"/>
                        <a:ext cx="2381760" cy="7290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00000"/>
                      </a:solidFill>
                      <a:ln>
                        <a:round/>
                      </a:ln>
                      <a:effectLst>
                        <a:outerShdw blurRad="40000" dir="5400000" dist="20160" rotWithShape="0">
                          <a:srgbClr val="000000">
                            <a:alpha val="38000"/>
                          </a:srgbClr>
                        </a:outerShdw>
                      </a:effectLst>
                    </p:spPr>
                    <p:style>
                      <a:lnRef idx="3">
                        <a:schemeClr val="lt1"/>
                      </a:lnRef>
                      <a:fillRef idx="1">
                        <a:schemeClr val="accent6"/>
                      </a:fillRef>
                      <a:effectRef idx="1">
                        <a:schemeClr val="accent6"/>
                      </a:effectRef>
                      <a:fontRef idx="minor"/>
                    </p:style>
                    <p:txBody>
                      <a:bodyPr lIns="90000" rIns="90000" tIns="45000" bIns="450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en-US" sz="1600" spc="-1" strike="noStrike">
                            <a:solidFill>
                              <a:srgbClr val="ffffff"/>
                            </a:solidFill>
                            <a:latin typeface="Calibri"/>
                            <a:ea typeface="Arial"/>
                          </a:rPr>
                          <a:t>Informed</a:t>
                        </a:r>
                        <a:endParaRPr b="0" lang="en-IN" sz="1600" spc="-1" strike="noStrike">
                          <a:latin typeface="Arial"/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en-US" sz="1600" spc="-1" strike="noStrike">
                            <a:solidFill>
                              <a:srgbClr val="ffffff"/>
                            </a:solidFill>
                            <a:latin typeface="Calibri"/>
                            <a:ea typeface="Arial"/>
                          </a:rPr>
                          <a:t>(Heuristic Search)</a:t>
                        </a:r>
                        <a:endParaRPr b="0" lang="en-IN" sz="1600" spc="-1" strike="noStrike">
                          <a:latin typeface="Arial"/>
                        </a:endParaRPr>
                      </a:p>
                      <a:p>
                        <a:pPr>
                          <a:lnSpc>
                            <a:spcPct val="100000"/>
                          </a:lnSpc>
                        </a:pPr>
                        <a:endParaRPr b="0" lang="en-IN" sz="1600" spc="-1" strike="noStrike">
                          <a:latin typeface="Arial"/>
                        </a:endParaRPr>
                      </a:p>
                    </p:txBody>
                  </p:sp>
                  <p:sp>
                    <p:nvSpPr>
                      <p:cNvPr id="171" name="CustomShape 36"/>
                      <p:cNvSpPr/>
                      <p:nvPr/>
                    </p:nvSpPr>
                    <p:spPr>
                      <a:xfrm flipV="1">
                        <a:off x="6689520" y="2740680"/>
                        <a:ext cx="793080" cy="10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172" name="CustomShape 37"/>
                      <p:cNvSpPr/>
                      <p:nvPr/>
                    </p:nvSpPr>
                    <p:spPr>
                      <a:xfrm>
                        <a:off x="6688440" y="2742840"/>
                        <a:ext cx="360" cy="6480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  <a:tailEnd len="med" type="triangle" w="med"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173" name="CustomShape 38"/>
                      <p:cNvSpPr/>
                      <p:nvPr/>
                    </p:nvSpPr>
                    <p:spPr>
                      <a:xfrm>
                        <a:off x="8733240" y="3100680"/>
                        <a:ext cx="360" cy="3780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  <a:tailEnd len="med" type="triangle" w="med"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174" name="CustomShape 39"/>
                      <p:cNvSpPr/>
                      <p:nvPr/>
                    </p:nvSpPr>
                    <p:spPr>
                      <a:xfrm flipV="1">
                        <a:off x="9865080" y="2759400"/>
                        <a:ext cx="793080" cy="10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  <p:sp>
                    <p:nvSpPr>
                      <p:cNvPr id="175" name="CustomShape 40"/>
                      <p:cNvSpPr/>
                      <p:nvPr/>
                    </p:nvSpPr>
                    <p:spPr>
                      <a:xfrm>
                        <a:off x="10657800" y="2759760"/>
                        <a:ext cx="360" cy="6807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round/>
                        <a:tailEnd len="med" type="triangle" w="med"/>
                      </a:ln>
                      <a:effectLst>
                        <a:outerShdw blurRad="40000" dir="5400000" dist="2304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/>
                    </p:style>
                  </p:sp>
                </p:grpSp>
                <p:sp>
                  <p:nvSpPr>
                    <p:cNvPr id="176" name="CustomShape 41"/>
                    <p:cNvSpPr/>
                    <p:nvPr/>
                  </p:nvSpPr>
                  <p:spPr>
                    <a:xfrm>
                      <a:off x="5835600" y="3454200"/>
                      <a:ext cx="1739880" cy="684000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Best-First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(BFS) 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177" name="CustomShape 42"/>
                    <p:cNvSpPr/>
                    <p:nvPr/>
                  </p:nvSpPr>
                  <p:spPr>
                    <a:xfrm>
                      <a:off x="5848200" y="4399200"/>
                      <a:ext cx="1739880" cy="853200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round/>
                    </a:ln>
                    <a:effectLst>
                      <a:outerShdw blurRad="40000" dir="5400000" dist="20160" rotWithShape="0">
                        <a:srgbClr val="000000">
                          <a:alpha val="38000"/>
                        </a:srgbClr>
                      </a:outerShdw>
                    </a:effectLst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A* Search   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178" name="CustomShape 43"/>
                    <p:cNvSpPr/>
                    <p:nvPr/>
                  </p:nvSpPr>
                  <p:spPr>
                    <a:xfrm>
                      <a:off x="6715800" y="4124160"/>
                      <a:ext cx="360" cy="2822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>
                      <a:round/>
                      <a:tailEnd len="med" type="triangle" w="med"/>
                    </a:ln>
                    <a:effectLst>
                      <a:outerShdw blurRad="40000" dir="5400000" dist="23040" rotWithShape="0">
                        <a:srgbClr val="000000">
                          <a:alpha val="35000"/>
                        </a:srgbClr>
                      </a:outerShdw>
                    </a:effectLst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/>
                  </p:style>
                </p:sp>
              </p:grpSp>
              <p:sp>
                <p:nvSpPr>
                  <p:cNvPr id="179" name="CustomShape 44"/>
                  <p:cNvSpPr/>
                  <p:nvPr/>
                </p:nvSpPr>
                <p:spPr>
                  <a:xfrm>
                    <a:off x="1948680" y="2379960"/>
                    <a:ext cx="2419200" cy="73836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Un-informed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(Blind Search)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  <p:sp>
                <p:nvSpPr>
                  <p:cNvPr id="180" name="CustomShape 45"/>
                  <p:cNvSpPr/>
                  <p:nvPr/>
                </p:nvSpPr>
                <p:spPr>
                  <a:xfrm>
                    <a:off x="1948680" y="2378520"/>
                    <a:ext cx="2419200" cy="738360"/>
                  </a:xfrm>
                  <a:prstGeom prst="roundRect">
                    <a:avLst>
                      <a:gd name="adj" fmla="val 16667"/>
                    </a:avLst>
                  </a:prstGeom>
                  <a:ln>
                    <a:round/>
                  </a:ln>
                  <a:effectLst>
                    <a:outerShdw blurRad="40000" dir="5400000" dist="2016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/>
                </p:style>
                <p:txBody>
                  <a:bodyPr lIns="90000" rIns="90000" tIns="45000" bIns="45000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Un-informed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 algn="ctr">
                      <a:lnSpc>
                        <a:spcPct val="100000"/>
                      </a:lnSpc>
                    </a:pPr>
                    <a:r>
                      <a:rPr b="1" lang="en-US" sz="1600" spc="-1" strike="noStrike">
                        <a:solidFill>
                          <a:srgbClr val="ffffff"/>
                        </a:solidFill>
                        <a:latin typeface="Calibri"/>
                        <a:ea typeface="Arial"/>
                      </a:rPr>
                      <a:t>(Blind Search)</a:t>
                    </a:r>
                    <a:endParaRPr b="0" lang="en-IN" sz="1600" spc="-1" strike="noStrike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b="0" lang="en-IN" sz="16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181" name="CustomShape 46"/>
                <p:cNvSpPr/>
                <p:nvPr/>
              </p:nvSpPr>
              <p:spPr>
                <a:xfrm>
                  <a:off x="762120" y="3430080"/>
                  <a:ext cx="1543320" cy="70632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round/>
                </a:ln>
                <a:effectLst>
                  <a:outerShdw blurRad="4000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600" spc="-1" strike="noStrike">
                      <a:solidFill>
                        <a:srgbClr val="ffffff"/>
                      </a:solidFill>
                      <a:latin typeface="Calibri"/>
                    </a:rPr>
                    <a:t>Depth-first (DFS)</a:t>
                  </a:r>
                  <a:endParaRPr b="0" lang="en-IN" sz="16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endParaRPr b="0" lang="en-IN" sz="1600" spc="-1" strike="noStrike">
                    <a:latin typeface="Arial"/>
                  </a:endParaRPr>
                </a:p>
              </p:txBody>
            </p:sp>
          </p:grpSp>
        </p:grpSp>
      </p:grpSp>
      <p:sp>
        <p:nvSpPr>
          <p:cNvPr id="182" name="CustomShape 47"/>
          <p:cNvSpPr/>
          <p:nvPr/>
        </p:nvSpPr>
        <p:spPr>
          <a:xfrm>
            <a:off x="5150880" y="6488640"/>
            <a:ext cx="7040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cc"/>
                </a:solidFill>
                <a:latin typeface="Calibri"/>
              </a:rPr>
              <a:t>A very large number of AI problems are formulated as search problems.</a:t>
            </a:r>
            <a:r>
              <a:rPr b="0" lang="en-US" sz="1800" spc="-1" strike="noStrike">
                <a:solidFill>
                  <a:srgbClr val="0000cc"/>
                </a:solidFill>
                <a:latin typeface="Calibri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Example: Heuristic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Picture 4" descr=""/>
          <p:cNvPicPr/>
          <p:nvPr/>
        </p:nvPicPr>
        <p:blipFill>
          <a:blip r:embed="rId1"/>
          <a:stretch/>
        </p:blipFill>
        <p:spPr>
          <a:xfrm>
            <a:off x="1944720" y="1640520"/>
            <a:ext cx="8329320" cy="4090680"/>
          </a:xfrm>
          <a:prstGeom prst="rect">
            <a:avLst/>
          </a:prstGeom>
          <a:ln w="9360"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8991720" y="5943600"/>
            <a:ext cx="11426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c00000"/>
                </a:solidFill>
                <a:latin typeface="Arial"/>
              </a:rPr>
              <a:t>h(x)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8458200" y="1600200"/>
            <a:ext cx="1904760" cy="42667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7315200" y="914400"/>
            <a:ext cx="4876560" cy="30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TextShape 2"/>
          <p:cNvSpPr txBox="1"/>
          <p:nvPr/>
        </p:nvSpPr>
        <p:spPr>
          <a:xfrm>
            <a:off x="0" y="-25560"/>
            <a:ext cx="94485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Greedy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1066680" y="1440000"/>
            <a:ext cx="8229240" cy="48844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Expand the node that seems closest…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67" name="Picture 4" descr=""/>
          <p:cNvPicPr/>
          <p:nvPr/>
        </p:nvPicPr>
        <p:blipFill>
          <a:blip r:embed="rId1"/>
          <a:stretch/>
        </p:blipFill>
        <p:spPr>
          <a:xfrm>
            <a:off x="5210280" y="2268360"/>
            <a:ext cx="1122120" cy="571320"/>
          </a:xfrm>
          <a:prstGeom prst="rect">
            <a:avLst/>
          </a:prstGeom>
          <a:ln w="9360">
            <a:noFill/>
          </a:ln>
        </p:spPr>
      </p:pic>
      <p:pic>
        <p:nvPicPr>
          <p:cNvPr id="268" name="Picture 5" descr=""/>
          <p:cNvPicPr/>
          <p:nvPr/>
        </p:nvPicPr>
        <p:blipFill>
          <a:blip r:embed="rId2"/>
          <a:stretch/>
        </p:blipFill>
        <p:spPr>
          <a:xfrm>
            <a:off x="2693880" y="2311560"/>
            <a:ext cx="6535440" cy="1320480"/>
          </a:xfrm>
          <a:prstGeom prst="rect">
            <a:avLst/>
          </a:prstGeom>
          <a:ln w="9360">
            <a:noFill/>
          </a:ln>
        </p:spPr>
      </p:pic>
      <p:pic>
        <p:nvPicPr>
          <p:cNvPr id="269" name="Picture 6" descr=""/>
          <p:cNvPicPr/>
          <p:nvPr/>
        </p:nvPicPr>
        <p:blipFill>
          <a:blip r:embed="rId3"/>
          <a:stretch/>
        </p:blipFill>
        <p:spPr>
          <a:xfrm>
            <a:off x="1322280" y="2362320"/>
            <a:ext cx="7876800" cy="2128320"/>
          </a:xfrm>
          <a:prstGeom prst="rect">
            <a:avLst/>
          </a:prstGeom>
          <a:ln w="9360">
            <a:noFill/>
          </a:ln>
        </p:spPr>
      </p:pic>
      <p:pic>
        <p:nvPicPr>
          <p:cNvPr id="270" name="Picture 7" descr=""/>
          <p:cNvPicPr/>
          <p:nvPr/>
        </p:nvPicPr>
        <p:blipFill>
          <a:blip r:embed="rId4"/>
          <a:stretch/>
        </p:blipFill>
        <p:spPr>
          <a:xfrm>
            <a:off x="1319040" y="2343240"/>
            <a:ext cx="7880040" cy="2892240"/>
          </a:xfrm>
          <a:prstGeom prst="rect">
            <a:avLst/>
          </a:prstGeom>
          <a:ln w="9360">
            <a:noFill/>
          </a:ln>
        </p:spPr>
      </p:pic>
      <p:pic>
        <p:nvPicPr>
          <p:cNvPr id="271" name="Picture 2" descr=""/>
          <p:cNvPicPr/>
          <p:nvPr/>
        </p:nvPicPr>
        <p:blipFill>
          <a:blip r:embed="rId5"/>
          <a:stretch/>
        </p:blipFill>
        <p:spPr>
          <a:xfrm>
            <a:off x="7696080" y="3962520"/>
            <a:ext cx="3238200" cy="2428560"/>
          </a:xfrm>
          <a:prstGeom prst="rect">
            <a:avLst/>
          </a:prstGeom>
          <a:ln>
            <a:noFill/>
          </a:ln>
        </p:spPr>
      </p:pic>
      <p:pic>
        <p:nvPicPr>
          <p:cNvPr id="272" name="Picture 4" descr=""/>
          <p:cNvPicPr/>
          <p:nvPr/>
        </p:nvPicPr>
        <p:blipFill>
          <a:blip r:embed="rId6"/>
          <a:srcRect l="0" t="0" r="21804" b="0"/>
          <a:stretch/>
        </p:blipFill>
        <p:spPr>
          <a:xfrm>
            <a:off x="7338960" y="0"/>
            <a:ext cx="4852440" cy="30477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 of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Cont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ours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Gree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dy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(Em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pty)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14560" y="1143000"/>
            <a:ext cx="6362280" cy="533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restart="whenNotActive" nodeType="interactiveSeq" fill="hold">
                <p:stCondLst>
                  <p:cond delay="0" evt="onClick">
                    <p:tgtEl>
                      <p:spTgt spid="274"/>
                    </p:tgtEl>
                  </p:cond>
                </p:stCondLst>
                <p:childTnLst>
                  <p:par>
                    <p:cTn id="99" fill="hold">
                      <p:stCondLst>
                        <p:cond delay="0" evt="onClick">
                          <p:tgtEl>
                            <p:spTgt spid="274"/>
                          </p:tgtEl>
                        </p:cond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Video of Demo Contours Greedy (Pacman Small Maze)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28480" y="1143000"/>
            <a:ext cx="9334800" cy="52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restart="whenNotActive" nodeType="interactiveSeq" fill="hold">
                <p:stCondLst>
                  <p:cond delay="0" evt="onClick">
                    <p:tgtEl>
                      <p:spTgt spid="276"/>
                    </p:tgtEl>
                  </p:cond>
                </p:stCondLst>
                <p:childTnLst>
                  <p:par>
                    <p:cTn id="105" fill="hold">
                      <p:stCondLst>
                        <p:cond delay="0" evt="onClick">
                          <p:tgtEl>
                            <p:spTgt spid="276"/>
                          </p:tgtEl>
                        </p:cond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094600" y="3833640"/>
            <a:ext cx="2883960" cy="2263320"/>
          </a:xfrm>
          <a:custGeom>
            <a:avLst/>
            <a:gdLst/>
            <a:ahLst/>
            <a:rect l="l" t="t" r="r" b="b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Greedy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457200" y="1600200"/>
            <a:ext cx="7086240" cy="4876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Strategy: expand a node that you think is closest to a goal state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Heuristic: estimate of distance to nearest goal for each state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 common case: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Best-first takes you straight to the (wrong) goal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9348840" y="1219320"/>
            <a:ext cx="845640" cy="1774440"/>
          </a:xfrm>
          <a:custGeom>
            <a:avLst/>
            <a:gdLst/>
            <a:ahLst/>
            <a:rect l="l" t="t" r="r" b="b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"/>
          <p:cNvSpPr/>
          <p:nvPr/>
        </p:nvSpPr>
        <p:spPr>
          <a:xfrm>
            <a:off x="8001000" y="1322280"/>
            <a:ext cx="2927160" cy="210780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6"/>
          <p:cNvSpPr/>
          <p:nvPr/>
        </p:nvSpPr>
        <p:spPr>
          <a:xfrm>
            <a:off x="9123480" y="16779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"/>
          <p:cNvSpPr/>
          <p:nvPr/>
        </p:nvSpPr>
        <p:spPr>
          <a:xfrm>
            <a:off x="9599760" y="166860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8"/>
          <p:cNvSpPr/>
          <p:nvPr/>
        </p:nvSpPr>
        <p:spPr>
          <a:xfrm>
            <a:off x="9253440" y="152892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5" name="CustomShape 9"/>
          <p:cNvSpPr/>
          <p:nvPr/>
        </p:nvSpPr>
        <p:spPr>
          <a:xfrm>
            <a:off x="9236160" y="148284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0"/>
          <p:cNvSpPr/>
          <p:nvPr/>
        </p:nvSpPr>
        <p:spPr>
          <a:xfrm>
            <a:off x="9637560" y="128124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7" name="CustomShape 11"/>
          <p:cNvSpPr/>
          <p:nvPr/>
        </p:nvSpPr>
        <p:spPr>
          <a:xfrm>
            <a:off x="9847440" y="25923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2"/>
          <p:cNvSpPr/>
          <p:nvPr/>
        </p:nvSpPr>
        <p:spPr>
          <a:xfrm>
            <a:off x="9354960" y="12524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3"/>
          <p:cNvSpPr/>
          <p:nvPr/>
        </p:nvSpPr>
        <p:spPr>
          <a:xfrm>
            <a:off x="8080200" y="3959280"/>
            <a:ext cx="2927160" cy="206172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4"/>
          <p:cNvSpPr/>
          <p:nvPr/>
        </p:nvSpPr>
        <p:spPr>
          <a:xfrm>
            <a:off x="9202680" y="43149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5"/>
          <p:cNvSpPr/>
          <p:nvPr/>
        </p:nvSpPr>
        <p:spPr>
          <a:xfrm>
            <a:off x="9678960" y="43052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6"/>
          <p:cNvSpPr/>
          <p:nvPr/>
        </p:nvSpPr>
        <p:spPr>
          <a:xfrm>
            <a:off x="9333000" y="416556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17"/>
          <p:cNvSpPr/>
          <p:nvPr/>
        </p:nvSpPr>
        <p:spPr>
          <a:xfrm>
            <a:off x="9315360" y="411948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8"/>
          <p:cNvSpPr/>
          <p:nvPr/>
        </p:nvSpPr>
        <p:spPr>
          <a:xfrm>
            <a:off x="9717120" y="391788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19"/>
          <p:cNvSpPr/>
          <p:nvPr/>
        </p:nvSpPr>
        <p:spPr>
          <a:xfrm>
            <a:off x="9466200" y="53355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0"/>
          <p:cNvSpPr/>
          <p:nvPr/>
        </p:nvSpPr>
        <p:spPr>
          <a:xfrm>
            <a:off x="9434520" y="38894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Picture 3" descr=""/>
          <p:cNvPicPr/>
          <p:nvPr/>
        </p:nvPicPr>
        <p:blipFill>
          <a:blip r:embed="rId1"/>
          <a:stretch/>
        </p:blipFill>
        <p:spPr>
          <a:xfrm>
            <a:off x="-147600" y="-76320"/>
            <a:ext cx="12182040" cy="761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Search (most popular algorithm in AI)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609480" indent="-60912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AutoNum type="arabicParenR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f(N) = g(N) + h(N), where: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2" marL="1036800" indent="-456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g(N) = cost of best path found so far to 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036800" indent="-4568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h(N) =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</a:rPr>
              <a:t>admissible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heuristic function</a:t>
            </a:r>
            <a:br/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Calibri"/>
            </a:endParaRPr>
          </a:p>
          <a:p>
            <a:pPr marL="609480" indent="-60912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AutoNum type="arabicParenR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for all arcs: c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(N,N’) </a:t>
            </a:r>
            <a:r>
              <a:rPr b="0" lang="en-US" sz="2800" spc="-1" strike="noStrike">
                <a:solidFill>
                  <a:srgbClr val="333399"/>
                </a:solidFill>
                <a:latin typeface="Symbol"/>
              </a:rPr>
              <a:t>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333399"/>
                </a:solidFill>
                <a:latin typeface="Symbol"/>
              </a:rPr>
              <a:t>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&gt; 0</a:t>
            </a:r>
            <a:br/>
            <a:r>
              <a:rPr b="0" lang="en-US" sz="16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1600" spc="-1" strike="noStrike">
              <a:solidFill>
                <a:srgbClr val="333399"/>
              </a:solidFill>
              <a:latin typeface="Calibri"/>
            </a:endParaRPr>
          </a:p>
          <a:p>
            <a:pPr marL="609480" indent="-60912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333399"/>
              </a:solidFill>
              <a:latin typeface="Calibri"/>
            </a:endParaRPr>
          </a:p>
          <a:p>
            <a:pPr marL="609480" indent="-60912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Wingdings"/>
              </a:rPr>
              <a:t>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Best-first search is then called 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A* search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Picture 8" descr=""/>
          <p:cNvPicPr/>
          <p:nvPr/>
        </p:nvPicPr>
        <p:blipFill>
          <a:blip r:embed="rId1"/>
          <a:stretch/>
        </p:blipFill>
        <p:spPr>
          <a:xfrm>
            <a:off x="3200400" y="1676520"/>
            <a:ext cx="2871360" cy="1904760"/>
          </a:xfrm>
          <a:prstGeom prst="rect">
            <a:avLst/>
          </a:prstGeom>
          <a:ln w="9360">
            <a:noFill/>
          </a:ln>
        </p:spPr>
      </p:pic>
      <p:pic>
        <p:nvPicPr>
          <p:cNvPr id="303" name="Picture 9" descr=""/>
          <p:cNvPicPr/>
          <p:nvPr/>
        </p:nvPicPr>
        <p:blipFill>
          <a:blip r:embed="rId2"/>
          <a:stretch/>
        </p:blipFill>
        <p:spPr>
          <a:xfrm>
            <a:off x="7238880" y="1447920"/>
            <a:ext cx="1599840" cy="1842840"/>
          </a:xfrm>
          <a:prstGeom prst="rect">
            <a:avLst/>
          </a:prstGeom>
          <a:ln w="9360">
            <a:noFill/>
          </a:ln>
        </p:spPr>
      </p:pic>
      <p:pic>
        <p:nvPicPr>
          <p:cNvPr id="304" name="Picture 10" descr=""/>
          <p:cNvPicPr/>
          <p:nvPr/>
        </p:nvPicPr>
        <p:blipFill>
          <a:blip r:embed="rId3"/>
          <a:stretch/>
        </p:blipFill>
        <p:spPr>
          <a:xfrm>
            <a:off x="4419720" y="3745080"/>
            <a:ext cx="3557160" cy="2360160"/>
          </a:xfrm>
          <a:prstGeom prst="rect">
            <a:avLst/>
          </a:prstGeom>
          <a:ln w="9360"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33840" y="3276720"/>
            <a:ext cx="15235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UCS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162920" y="3276720"/>
            <a:ext cx="15235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Greedy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5562720" y="5954760"/>
            <a:ext cx="15235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A*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2743200" y="1447920"/>
            <a:ext cx="5790960" cy="5028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29200" y="4038480"/>
            <a:ext cx="137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 flipH="1">
            <a:off x="4800600" y="3352680"/>
            <a:ext cx="6854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Combining UCS and Greedy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4"/>
          <p:cNvSpPr txBox="1"/>
          <p:nvPr/>
        </p:nvSpPr>
        <p:spPr>
          <a:xfrm>
            <a:off x="2209680" y="1371600"/>
            <a:ext cx="8229240" cy="5028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5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300" spc="-1" strike="noStrike">
                <a:solidFill>
                  <a:srgbClr val="3333ff"/>
                </a:solidFill>
                <a:latin typeface="Calibri"/>
              </a:rPr>
              <a:t>Uniform-cost</a:t>
            </a:r>
            <a:r>
              <a:rPr b="0" lang="en-US" sz="23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orders by path cost, or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</a:rPr>
              <a:t>backward cost 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g(n)</a:t>
            </a: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4572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175248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5" name="CustomShape 7"/>
          <p:cNvSpPr/>
          <p:nvPr/>
        </p:nvSpPr>
        <p:spPr>
          <a:xfrm>
            <a:off x="45720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6" name="CustomShape 8"/>
          <p:cNvSpPr/>
          <p:nvPr/>
        </p:nvSpPr>
        <p:spPr>
          <a:xfrm>
            <a:off x="1752480" y="47242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7" name="CustomShape 9"/>
          <p:cNvSpPr/>
          <p:nvPr/>
        </p:nvSpPr>
        <p:spPr>
          <a:xfrm>
            <a:off x="64008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8" name="CustomShape 10"/>
          <p:cNvSpPr/>
          <p:nvPr/>
        </p:nvSpPr>
        <p:spPr>
          <a:xfrm>
            <a:off x="106668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9" name="CustomShape 11"/>
          <p:cNvSpPr/>
          <p:nvPr/>
        </p:nvSpPr>
        <p:spPr>
          <a:xfrm>
            <a:off x="3276720" y="2286000"/>
            <a:ext cx="38052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0" name="CustomShape 12"/>
          <p:cNvSpPr/>
          <p:nvPr/>
        </p:nvSpPr>
        <p:spPr>
          <a:xfrm>
            <a:off x="1066680" y="457200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1" name="CustomShape 13"/>
          <p:cNvSpPr/>
          <p:nvPr/>
        </p:nvSpPr>
        <p:spPr>
          <a:xfrm>
            <a:off x="1523880" y="425124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2" name="CustomShape 14"/>
          <p:cNvSpPr/>
          <p:nvPr/>
        </p:nvSpPr>
        <p:spPr>
          <a:xfrm>
            <a:off x="556272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3" name="CustomShape 15"/>
          <p:cNvSpPr/>
          <p:nvPr/>
        </p:nvSpPr>
        <p:spPr>
          <a:xfrm>
            <a:off x="914400" y="4038480"/>
            <a:ext cx="83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6"/>
          <p:cNvSpPr/>
          <p:nvPr/>
        </p:nvSpPr>
        <p:spPr>
          <a:xfrm>
            <a:off x="1981080" y="4267080"/>
            <a:ext cx="36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7"/>
          <p:cNvSpPr/>
          <p:nvPr/>
        </p:nvSpPr>
        <p:spPr>
          <a:xfrm rot="16200000">
            <a:off x="3228840" y="1714680"/>
            <a:ext cx="847440" cy="3342960"/>
          </a:xfrm>
          <a:prstGeom prst="curvedConnector3">
            <a:avLst>
              <a:gd name="adj1" fmla="val 134833"/>
            </a:avLst>
          </a:pr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8"/>
          <p:cNvSpPr/>
          <p:nvPr/>
        </p:nvSpPr>
        <p:spPr>
          <a:xfrm rot="10800000">
            <a:off x="914760" y="4953600"/>
            <a:ext cx="8377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9"/>
          <p:cNvSpPr/>
          <p:nvPr/>
        </p:nvSpPr>
        <p:spPr>
          <a:xfrm>
            <a:off x="457200" y="47242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8" name="CustomShape 20"/>
          <p:cNvSpPr/>
          <p:nvPr/>
        </p:nvSpPr>
        <p:spPr>
          <a:xfrm>
            <a:off x="2209680" y="4038480"/>
            <a:ext cx="23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312408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0" name="CustomShape 22"/>
          <p:cNvSpPr/>
          <p:nvPr/>
        </p:nvSpPr>
        <p:spPr>
          <a:xfrm>
            <a:off x="5257800" y="28954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1" name="CustomShape 23"/>
          <p:cNvSpPr/>
          <p:nvPr/>
        </p:nvSpPr>
        <p:spPr>
          <a:xfrm>
            <a:off x="4724280" y="320040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2" name="CustomShape 24"/>
          <p:cNvSpPr/>
          <p:nvPr/>
        </p:nvSpPr>
        <p:spPr>
          <a:xfrm>
            <a:off x="9753480" y="236232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3" name="CustomShape 25"/>
          <p:cNvSpPr/>
          <p:nvPr/>
        </p:nvSpPr>
        <p:spPr>
          <a:xfrm>
            <a:off x="9220320" y="29718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4" name="CustomShape 26"/>
          <p:cNvSpPr/>
          <p:nvPr/>
        </p:nvSpPr>
        <p:spPr>
          <a:xfrm>
            <a:off x="868680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5" name="CustomShape 27"/>
          <p:cNvSpPr/>
          <p:nvPr/>
        </p:nvSpPr>
        <p:spPr>
          <a:xfrm>
            <a:off x="868680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6" name="CustomShape 28"/>
          <p:cNvSpPr/>
          <p:nvPr/>
        </p:nvSpPr>
        <p:spPr>
          <a:xfrm>
            <a:off x="1089648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7" name="CustomShape 29"/>
          <p:cNvSpPr/>
          <p:nvPr/>
        </p:nvSpPr>
        <p:spPr>
          <a:xfrm>
            <a:off x="944892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8" name="CustomShape 30"/>
          <p:cNvSpPr/>
          <p:nvPr/>
        </p:nvSpPr>
        <p:spPr>
          <a:xfrm>
            <a:off x="1089648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9" name="CustomShape 31"/>
          <p:cNvSpPr/>
          <p:nvPr/>
        </p:nvSpPr>
        <p:spPr>
          <a:xfrm>
            <a:off x="944892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0" name="CustomShape 32"/>
          <p:cNvSpPr/>
          <p:nvPr/>
        </p:nvSpPr>
        <p:spPr>
          <a:xfrm>
            <a:off x="10896480" y="57150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1" name="Line 33"/>
          <p:cNvSpPr/>
          <p:nvPr/>
        </p:nvSpPr>
        <p:spPr>
          <a:xfrm flipH="1">
            <a:off x="9610200" y="2819160"/>
            <a:ext cx="371880" cy="2192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2" name="Line 34"/>
          <p:cNvSpPr/>
          <p:nvPr/>
        </p:nvSpPr>
        <p:spPr>
          <a:xfrm>
            <a:off x="944856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3" name="Line 35"/>
          <p:cNvSpPr/>
          <p:nvPr/>
        </p:nvSpPr>
        <p:spPr>
          <a:xfrm>
            <a:off x="1112508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4" name="Line 36"/>
          <p:cNvSpPr/>
          <p:nvPr/>
        </p:nvSpPr>
        <p:spPr>
          <a:xfrm>
            <a:off x="967716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5" name="Line 37"/>
          <p:cNvSpPr/>
          <p:nvPr/>
        </p:nvSpPr>
        <p:spPr>
          <a:xfrm flipH="1" flipV="1">
            <a:off x="9448560" y="3429000"/>
            <a:ext cx="167652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6" name="Line 38"/>
          <p:cNvSpPr/>
          <p:nvPr/>
        </p:nvSpPr>
        <p:spPr>
          <a:xfrm flipH="1">
            <a:off x="8915400" y="3429000"/>
            <a:ext cx="53316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7" name="Line 39"/>
          <p:cNvSpPr/>
          <p:nvPr/>
        </p:nv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8" name="Line 40"/>
          <p:cNvSpPr/>
          <p:nvPr/>
        </p:nvSpPr>
        <p:spPr>
          <a:xfrm>
            <a:off x="11125080" y="52578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9" name="CustomShape 41"/>
          <p:cNvSpPr/>
          <p:nvPr/>
        </p:nvSpPr>
        <p:spPr>
          <a:xfrm>
            <a:off x="10287000" y="220968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0" name="CustomShape 42"/>
          <p:cNvSpPr/>
          <p:nvPr/>
        </p:nvSpPr>
        <p:spPr>
          <a:xfrm>
            <a:off x="8458200" y="279720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1" name="CustomShape 43"/>
          <p:cNvSpPr/>
          <p:nvPr/>
        </p:nvSpPr>
        <p:spPr>
          <a:xfrm>
            <a:off x="7848720" y="373392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2" name="CustomShape 44"/>
          <p:cNvSpPr/>
          <p:nvPr/>
        </p:nvSpPr>
        <p:spPr>
          <a:xfrm>
            <a:off x="7848720" y="462600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3" name="CustomShape 45"/>
          <p:cNvSpPr/>
          <p:nvPr/>
        </p:nvSpPr>
        <p:spPr>
          <a:xfrm>
            <a:off x="9829800" y="380988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4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4" name="CustomShape 46"/>
          <p:cNvSpPr/>
          <p:nvPr/>
        </p:nvSpPr>
        <p:spPr>
          <a:xfrm>
            <a:off x="9829800" y="464832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5" name="CustomShape 47"/>
          <p:cNvSpPr/>
          <p:nvPr/>
        </p:nvSpPr>
        <p:spPr>
          <a:xfrm>
            <a:off x="11277720" y="3711600"/>
            <a:ext cx="83772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9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6" name="CustomShape 48"/>
          <p:cNvSpPr/>
          <p:nvPr/>
        </p:nvSpPr>
        <p:spPr>
          <a:xfrm>
            <a:off x="11277720" y="4702320"/>
            <a:ext cx="91404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10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7" name="CustomShape 49"/>
          <p:cNvSpPr/>
          <p:nvPr/>
        </p:nvSpPr>
        <p:spPr>
          <a:xfrm>
            <a:off x="11277720" y="5562720"/>
            <a:ext cx="91404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12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29200" y="4038480"/>
            <a:ext cx="137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"/>
          <p:cNvSpPr/>
          <p:nvPr/>
        </p:nvSpPr>
        <p:spPr>
          <a:xfrm flipH="1">
            <a:off x="4800600" y="3352680"/>
            <a:ext cx="6854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Combining UCS and Greedy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4"/>
          <p:cNvSpPr txBox="1"/>
          <p:nvPr/>
        </p:nvSpPr>
        <p:spPr>
          <a:xfrm>
            <a:off x="2209680" y="1371600"/>
            <a:ext cx="8229240" cy="5028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5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300" spc="-1" strike="noStrike">
                <a:solidFill>
                  <a:srgbClr val="cc0000"/>
                </a:solidFill>
                <a:latin typeface="Calibri"/>
              </a:rPr>
              <a:t>Greedy</a:t>
            </a:r>
            <a:r>
              <a:rPr b="0" lang="en-US" sz="23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orders by goal proximity, or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</a:rPr>
              <a:t>forward cost 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h(n)</a:t>
            </a: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4572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175248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45720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>
            <a:off x="1752480" y="47242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6" name="CustomShape 9"/>
          <p:cNvSpPr/>
          <p:nvPr/>
        </p:nvSpPr>
        <p:spPr>
          <a:xfrm>
            <a:off x="64008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7" name="CustomShape 10"/>
          <p:cNvSpPr/>
          <p:nvPr/>
        </p:nvSpPr>
        <p:spPr>
          <a:xfrm>
            <a:off x="1981080" y="4191120"/>
            <a:ext cx="91404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h=5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8" name="CustomShape 11"/>
          <p:cNvSpPr/>
          <p:nvPr/>
        </p:nvSpPr>
        <p:spPr>
          <a:xfrm>
            <a:off x="1676520" y="5181480"/>
            <a:ext cx="7617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9" name="CustomShape 12"/>
          <p:cNvSpPr/>
          <p:nvPr/>
        </p:nvSpPr>
        <p:spPr>
          <a:xfrm>
            <a:off x="4800600" y="4343400"/>
            <a:ext cx="68544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0" name="CustomShape 13"/>
          <p:cNvSpPr/>
          <p:nvPr/>
        </p:nvSpPr>
        <p:spPr>
          <a:xfrm>
            <a:off x="106668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1" name="CustomShape 14"/>
          <p:cNvSpPr/>
          <p:nvPr/>
        </p:nvSpPr>
        <p:spPr>
          <a:xfrm>
            <a:off x="3276720" y="2286000"/>
            <a:ext cx="38052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2" name="CustomShape 15"/>
          <p:cNvSpPr/>
          <p:nvPr/>
        </p:nvSpPr>
        <p:spPr>
          <a:xfrm>
            <a:off x="1066680" y="457200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3" name="CustomShape 16"/>
          <p:cNvSpPr/>
          <p:nvPr/>
        </p:nvSpPr>
        <p:spPr>
          <a:xfrm>
            <a:off x="1523880" y="425124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4" name="CustomShape 17"/>
          <p:cNvSpPr/>
          <p:nvPr/>
        </p:nvSpPr>
        <p:spPr>
          <a:xfrm>
            <a:off x="556272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5" name="CustomShape 18"/>
          <p:cNvSpPr/>
          <p:nvPr/>
        </p:nvSpPr>
        <p:spPr>
          <a:xfrm>
            <a:off x="304920" y="4191120"/>
            <a:ext cx="83772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6" name="CustomShape 19"/>
          <p:cNvSpPr/>
          <p:nvPr/>
        </p:nvSpPr>
        <p:spPr>
          <a:xfrm>
            <a:off x="6172200" y="4343400"/>
            <a:ext cx="91404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7" name="CustomShape 20"/>
          <p:cNvSpPr/>
          <p:nvPr/>
        </p:nvSpPr>
        <p:spPr>
          <a:xfrm>
            <a:off x="914400" y="4038480"/>
            <a:ext cx="83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1"/>
          <p:cNvSpPr/>
          <p:nvPr/>
        </p:nvSpPr>
        <p:spPr>
          <a:xfrm>
            <a:off x="1981080" y="4267080"/>
            <a:ext cx="36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2"/>
          <p:cNvSpPr/>
          <p:nvPr/>
        </p:nvSpPr>
        <p:spPr>
          <a:xfrm rot="16200000">
            <a:off x="3228840" y="1714680"/>
            <a:ext cx="847440" cy="3342960"/>
          </a:xfrm>
          <a:prstGeom prst="curvedConnector3">
            <a:avLst>
              <a:gd name="adj1" fmla="val 134833"/>
            </a:avLst>
          </a:pr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3"/>
          <p:cNvSpPr/>
          <p:nvPr/>
        </p:nvSpPr>
        <p:spPr>
          <a:xfrm rot="10800000">
            <a:off x="914760" y="4953600"/>
            <a:ext cx="8377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4"/>
          <p:cNvSpPr/>
          <p:nvPr/>
        </p:nvSpPr>
        <p:spPr>
          <a:xfrm>
            <a:off x="457200" y="47242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2" name="CustomShape 25"/>
          <p:cNvSpPr/>
          <p:nvPr/>
        </p:nvSpPr>
        <p:spPr>
          <a:xfrm>
            <a:off x="2209680" y="4038480"/>
            <a:ext cx="23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6"/>
          <p:cNvSpPr/>
          <p:nvPr/>
        </p:nvSpPr>
        <p:spPr>
          <a:xfrm>
            <a:off x="304920" y="5165640"/>
            <a:ext cx="7617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h=7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4" name="CustomShape 27"/>
          <p:cNvSpPr/>
          <p:nvPr/>
        </p:nvSpPr>
        <p:spPr>
          <a:xfrm>
            <a:off x="312408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5" name="CustomShape 28"/>
          <p:cNvSpPr/>
          <p:nvPr/>
        </p:nvSpPr>
        <p:spPr>
          <a:xfrm>
            <a:off x="5257800" y="28954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6" name="CustomShape 29"/>
          <p:cNvSpPr/>
          <p:nvPr/>
        </p:nvSpPr>
        <p:spPr>
          <a:xfrm>
            <a:off x="5715000" y="2895480"/>
            <a:ext cx="7617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7" name="CustomShape 30"/>
          <p:cNvSpPr/>
          <p:nvPr/>
        </p:nvSpPr>
        <p:spPr>
          <a:xfrm>
            <a:off x="4724280" y="320040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8" name="CustomShape 31"/>
          <p:cNvSpPr/>
          <p:nvPr/>
        </p:nvSpPr>
        <p:spPr>
          <a:xfrm>
            <a:off x="9753480" y="236232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9" name="CustomShape 32"/>
          <p:cNvSpPr/>
          <p:nvPr/>
        </p:nvSpPr>
        <p:spPr>
          <a:xfrm>
            <a:off x="9220320" y="29718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0" name="CustomShape 33"/>
          <p:cNvSpPr/>
          <p:nvPr/>
        </p:nvSpPr>
        <p:spPr>
          <a:xfrm>
            <a:off x="868680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1" name="CustomShape 34"/>
          <p:cNvSpPr/>
          <p:nvPr/>
        </p:nvSpPr>
        <p:spPr>
          <a:xfrm>
            <a:off x="868680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2" name="CustomShape 35"/>
          <p:cNvSpPr/>
          <p:nvPr/>
        </p:nvSpPr>
        <p:spPr>
          <a:xfrm>
            <a:off x="1089648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3" name="CustomShape 36"/>
          <p:cNvSpPr/>
          <p:nvPr/>
        </p:nvSpPr>
        <p:spPr>
          <a:xfrm>
            <a:off x="944892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4" name="CustomShape 37"/>
          <p:cNvSpPr/>
          <p:nvPr/>
        </p:nvSpPr>
        <p:spPr>
          <a:xfrm>
            <a:off x="1089648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5" name="CustomShape 38"/>
          <p:cNvSpPr/>
          <p:nvPr/>
        </p:nvSpPr>
        <p:spPr>
          <a:xfrm>
            <a:off x="944892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6" name="CustomShape 39"/>
          <p:cNvSpPr/>
          <p:nvPr/>
        </p:nvSpPr>
        <p:spPr>
          <a:xfrm>
            <a:off x="10896480" y="57150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7" name="Line 40"/>
          <p:cNvSpPr/>
          <p:nvPr/>
        </p:nvSpPr>
        <p:spPr>
          <a:xfrm flipH="1">
            <a:off x="9610200" y="2819160"/>
            <a:ext cx="371880" cy="2192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8" name="Line 41"/>
          <p:cNvSpPr/>
          <p:nvPr/>
        </p:nvSpPr>
        <p:spPr>
          <a:xfrm>
            <a:off x="944856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9" name="Line 42"/>
          <p:cNvSpPr/>
          <p:nvPr/>
        </p:nvSpPr>
        <p:spPr>
          <a:xfrm>
            <a:off x="1112508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0" name="Line 43"/>
          <p:cNvSpPr/>
          <p:nvPr/>
        </p:nvSpPr>
        <p:spPr>
          <a:xfrm>
            <a:off x="967716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1" name="Line 44"/>
          <p:cNvSpPr/>
          <p:nvPr/>
        </p:nvSpPr>
        <p:spPr>
          <a:xfrm flipH="1" flipV="1">
            <a:off x="9448560" y="3429000"/>
            <a:ext cx="167652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2" name="Line 45"/>
          <p:cNvSpPr/>
          <p:nvPr/>
        </p:nvSpPr>
        <p:spPr>
          <a:xfrm flipH="1">
            <a:off x="8915400" y="3429000"/>
            <a:ext cx="53316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3" name="Line 46"/>
          <p:cNvSpPr/>
          <p:nvPr/>
        </p:nv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4" name="Line 47"/>
          <p:cNvSpPr/>
          <p:nvPr/>
        </p:nvSpPr>
        <p:spPr>
          <a:xfrm>
            <a:off x="11125080" y="52578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5" name="CustomShape 48"/>
          <p:cNvSpPr/>
          <p:nvPr/>
        </p:nvSpPr>
        <p:spPr>
          <a:xfrm>
            <a:off x="10287000" y="220968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6" name="CustomShape 49"/>
          <p:cNvSpPr/>
          <p:nvPr/>
        </p:nvSpPr>
        <p:spPr>
          <a:xfrm>
            <a:off x="8458200" y="279720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h=5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7" name="CustomShape 50"/>
          <p:cNvSpPr/>
          <p:nvPr/>
        </p:nvSpPr>
        <p:spPr>
          <a:xfrm>
            <a:off x="7848720" y="373392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8" name="CustomShape 51"/>
          <p:cNvSpPr/>
          <p:nvPr/>
        </p:nvSpPr>
        <p:spPr>
          <a:xfrm>
            <a:off x="7848720" y="462600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h=7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9" name="CustomShape 52"/>
          <p:cNvSpPr/>
          <p:nvPr/>
        </p:nvSpPr>
        <p:spPr>
          <a:xfrm>
            <a:off x="9829800" y="380988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0" name="CustomShape 53"/>
          <p:cNvSpPr/>
          <p:nvPr/>
        </p:nvSpPr>
        <p:spPr>
          <a:xfrm>
            <a:off x="9829800" y="464832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1" name="CustomShape 54"/>
          <p:cNvSpPr/>
          <p:nvPr/>
        </p:nvSpPr>
        <p:spPr>
          <a:xfrm>
            <a:off x="11277720" y="3711600"/>
            <a:ext cx="83772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2" name="CustomShape 55"/>
          <p:cNvSpPr/>
          <p:nvPr/>
        </p:nvSpPr>
        <p:spPr>
          <a:xfrm>
            <a:off x="11277720" y="4702320"/>
            <a:ext cx="91404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3" name="CustomShape 56"/>
          <p:cNvSpPr/>
          <p:nvPr/>
        </p:nvSpPr>
        <p:spPr>
          <a:xfrm>
            <a:off x="11277720" y="5562720"/>
            <a:ext cx="91404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h=0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Today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685800" y="1214280"/>
            <a:ext cx="1064232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Informed Search</a:t>
            </a: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Heuristics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Greedy Search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A* Search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Graph Search</a:t>
            </a: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185" name="Picture 6" descr=""/>
          <p:cNvPicPr/>
          <p:nvPr/>
        </p:nvPicPr>
        <p:blipFill>
          <a:blip r:embed="rId1"/>
          <a:stretch/>
        </p:blipFill>
        <p:spPr>
          <a:xfrm>
            <a:off x="5290560" y="1297800"/>
            <a:ext cx="5681880" cy="441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5029200" y="4038480"/>
            <a:ext cx="137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"/>
          <p:cNvSpPr/>
          <p:nvPr/>
        </p:nvSpPr>
        <p:spPr>
          <a:xfrm flipH="1">
            <a:off x="4800600" y="3352680"/>
            <a:ext cx="6854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Combining UCS and Greedy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4"/>
          <p:cNvSpPr txBox="1"/>
          <p:nvPr/>
        </p:nvSpPr>
        <p:spPr>
          <a:xfrm>
            <a:off x="2209680" y="1371600"/>
            <a:ext cx="8229240" cy="5028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5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300" spc="-1" strike="noStrike">
                <a:solidFill>
                  <a:srgbClr val="3333ff"/>
                </a:solidFill>
                <a:latin typeface="Calibri"/>
              </a:rPr>
              <a:t>Uniform-cost</a:t>
            </a:r>
            <a:r>
              <a:rPr b="0" lang="en-US" sz="23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orders by path cost, or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</a:rPr>
              <a:t>backward cost 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g(n)</a:t>
            </a: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5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300" spc="-1" strike="noStrike">
                <a:solidFill>
                  <a:srgbClr val="cc0000"/>
                </a:solidFill>
                <a:latin typeface="Calibri"/>
              </a:rPr>
              <a:t>Greedy</a:t>
            </a:r>
            <a:r>
              <a:rPr b="0" lang="en-US" sz="23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orders by goal proximity, or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</a:rPr>
              <a:t>forward cost 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h(n)</a:t>
            </a: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59"/>
              </a:spcBef>
            </a:pP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5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300" spc="-1" strike="noStrike">
                <a:solidFill>
                  <a:srgbClr val="cc00cc"/>
                </a:solidFill>
                <a:latin typeface="Calibri"/>
              </a:rPr>
              <a:t>A* Search</a:t>
            </a:r>
            <a:r>
              <a:rPr b="0" lang="en-US" sz="2300" spc="-1" strike="noStrike">
                <a:solidFill>
                  <a:srgbClr val="cc00cc"/>
                </a:solidFill>
                <a:latin typeface="Calibri"/>
              </a:rPr>
              <a:t> </a:t>
            </a:r>
            <a:endParaRPr b="0" lang="en-US" sz="23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18" name="CustomShape 5"/>
          <p:cNvSpPr/>
          <p:nvPr/>
        </p:nvSpPr>
        <p:spPr>
          <a:xfrm>
            <a:off x="4572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9" name="CustomShape 6"/>
          <p:cNvSpPr/>
          <p:nvPr/>
        </p:nvSpPr>
        <p:spPr>
          <a:xfrm>
            <a:off x="175248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0" name="CustomShape 7"/>
          <p:cNvSpPr/>
          <p:nvPr/>
        </p:nvSpPr>
        <p:spPr>
          <a:xfrm>
            <a:off x="45720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1752480" y="47242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2" name="CustomShape 9"/>
          <p:cNvSpPr/>
          <p:nvPr/>
        </p:nvSpPr>
        <p:spPr>
          <a:xfrm>
            <a:off x="6400800" y="38098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3" name="CustomShape 10"/>
          <p:cNvSpPr/>
          <p:nvPr/>
        </p:nvSpPr>
        <p:spPr>
          <a:xfrm>
            <a:off x="1981080" y="4191120"/>
            <a:ext cx="91404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h=5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4" name="CustomShape 11"/>
          <p:cNvSpPr/>
          <p:nvPr/>
        </p:nvSpPr>
        <p:spPr>
          <a:xfrm>
            <a:off x="1676520" y="5181480"/>
            <a:ext cx="7617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5" name="CustomShape 12"/>
          <p:cNvSpPr/>
          <p:nvPr/>
        </p:nvSpPr>
        <p:spPr>
          <a:xfrm>
            <a:off x="4800600" y="4343400"/>
            <a:ext cx="68544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6" name="CustomShape 13"/>
          <p:cNvSpPr/>
          <p:nvPr/>
        </p:nvSpPr>
        <p:spPr>
          <a:xfrm>
            <a:off x="106668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7" name="CustomShape 14"/>
          <p:cNvSpPr/>
          <p:nvPr/>
        </p:nvSpPr>
        <p:spPr>
          <a:xfrm>
            <a:off x="3276720" y="2286000"/>
            <a:ext cx="38052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8" name="CustomShape 15"/>
          <p:cNvSpPr/>
          <p:nvPr/>
        </p:nvSpPr>
        <p:spPr>
          <a:xfrm>
            <a:off x="1066680" y="457200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9" name="CustomShape 16"/>
          <p:cNvSpPr/>
          <p:nvPr/>
        </p:nvSpPr>
        <p:spPr>
          <a:xfrm>
            <a:off x="1523880" y="425124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0" name="CustomShape 17"/>
          <p:cNvSpPr/>
          <p:nvPr/>
        </p:nvSpPr>
        <p:spPr>
          <a:xfrm>
            <a:off x="556272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1" name="CustomShape 18"/>
          <p:cNvSpPr/>
          <p:nvPr/>
        </p:nvSpPr>
        <p:spPr>
          <a:xfrm>
            <a:off x="304920" y="4191120"/>
            <a:ext cx="83772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2" name="CustomShape 19"/>
          <p:cNvSpPr/>
          <p:nvPr/>
        </p:nvSpPr>
        <p:spPr>
          <a:xfrm>
            <a:off x="6172200" y="4343400"/>
            <a:ext cx="91404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3" name="CustomShape 20"/>
          <p:cNvSpPr/>
          <p:nvPr/>
        </p:nvSpPr>
        <p:spPr>
          <a:xfrm>
            <a:off x="914400" y="4038480"/>
            <a:ext cx="83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1"/>
          <p:cNvSpPr/>
          <p:nvPr/>
        </p:nvSpPr>
        <p:spPr>
          <a:xfrm>
            <a:off x="1981080" y="4267080"/>
            <a:ext cx="36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2"/>
          <p:cNvSpPr/>
          <p:nvPr/>
        </p:nvSpPr>
        <p:spPr>
          <a:xfrm rot="16200000">
            <a:off x="3228840" y="1714680"/>
            <a:ext cx="847440" cy="3342960"/>
          </a:xfrm>
          <a:prstGeom prst="curvedConnector3">
            <a:avLst>
              <a:gd name="adj1" fmla="val 134833"/>
            </a:avLst>
          </a:pr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3"/>
          <p:cNvSpPr/>
          <p:nvPr/>
        </p:nvSpPr>
        <p:spPr>
          <a:xfrm rot="10800000">
            <a:off x="914760" y="4953600"/>
            <a:ext cx="8377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4"/>
          <p:cNvSpPr/>
          <p:nvPr/>
        </p:nvSpPr>
        <p:spPr>
          <a:xfrm>
            <a:off x="457200" y="47242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8" name="CustomShape 25"/>
          <p:cNvSpPr/>
          <p:nvPr/>
        </p:nvSpPr>
        <p:spPr>
          <a:xfrm>
            <a:off x="2209680" y="4038480"/>
            <a:ext cx="23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6"/>
          <p:cNvSpPr/>
          <p:nvPr/>
        </p:nvSpPr>
        <p:spPr>
          <a:xfrm>
            <a:off x="304920" y="5165640"/>
            <a:ext cx="7617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h=7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40" name="CustomShape 27"/>
          <p:cNvSpPr/>
          <p:nvPr/>
        </p:nvSpPr>
        <p:spPr>
          <a:xfrm>
            <a:off x="3124080" y="364176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41" name="CustomShape 28"/>
          <p:cNvSpPr/>
          <p:nvPr/>
        </p:nvSpPr>
        <p:spPr>
          <a:xfrm>
            <a:off x="5257800" y="289548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42" name="CustomShape 29"/>
          <p:cNvSpPr/>
          <p:nvPr/>
        </p:nvSpPr>
        <p:spPr>
          <a:xfrm>
            <a:off x="5715000" y="2895480"/>
            <a:ext cx="7617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h=1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43" name="CustomShape 30"/>
          <p:cNvSpPr/>
          <p:nvPr/>
        </p:nvSpPr>
        <p:spPr>
          <a:xfrm>
            <a:off x="4724280" y="3200400"/>
            <a:ext cx="53316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444" name="Group 31"/>
          <p:cNvGrpSpPr/>
          <p:nvPr/>
        </p:nvGrpSpPr>
        <p:grpSpPr>
          <a:xfrm>
            <a:off x="914400" y="4038480"/>
            <a:ext cx="1067760" cy="916200"/>
            <a:chOff x="914400" y="4038480"/>
            <a:chExt cx="1067760" cy="916200"/>
          </a:xfrm>
        </p:grpSpPr>
        <p:sp>
          <p:nvSpPr>
            <p:cNvPr id="445" name="CustomShape 32"/>
            <p:cNvSpPr/>
            <p:nvPr/>
          </p:nvSpPr>
          <p:spPr>
            <a:xfrm>
              <a:off x="914400" y="4038480"/>
              <a:ext cx="83772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333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33"/>
            <p:cNvSpPr/>
            <p:nvPr/>
          </p:nvSpPr>
          <p:spPr>
            <a:xfrm>
              <a:off x="1981080" y="4267080"/>
              <a:ext cx="108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333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34"/>
            <p:cNvSpPr/>
            <p:nvPr/>
          </p:nvSpPr>
          <p:spPr>
            <a:xfrm rot="10800000">
              <a:off x="914760" y="4953600"/>
              <a:ext cx="83772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333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8" name="Group 35"/>
          <p:cNvGrpSpPr/>
          <p:nvPr/>
        </p:nvGrpSpPr>
        <p:grpSpPr>
          <a:xfrm>
            <a:off x="914400" y="2962440"/>
            <a:ext cx="5486040" cy="1077120"/>
            <a:chOff x="914400" y="2962440"/>
            <a:chExt cx="5486040" cy="1077120"/>
          </a:xfrm>
        </p:grpSpPr>
        <p:sp>
          <p:nvSpPr>
            <p:cNvPr id="449" name="CustomShape 36"/>
            <p:cNvSpPr/>
            <p:nvPr/>
          </p:nvSpPr>
          <p:spPr>
            <a:xfrm>
              <a:off x="5029200" y="4038480"/>
              <a:ext cx="137124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37"/>
            <p:cNvSpPr/>
            <p:nvPr/>
          </p:nvSpPr>
          <p:spPr>
            <a:xfrm flipH="1">
              <a:off x="4800600" y="3352680"/>
              <a:ext cx="68544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38"/>
            <p:cNvSpPr/>
            <p:nvPr/>
          </p:nvSpPr>
          <p:spPr>
            <a:xfrm>
              <a:off x="914400" y="4038480"/>
              <a:ext cx="83772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39"/>
            <p:cNvSpPr/>
            <p:nvPr/>
          </p:nvSpPr>
          <p:spPr>
            <a:xfrm rot="16200000">
              <a:off x="3228840" y="1714680"/>
              <a:ext cx="847440" cy="3342960"/>
            </a:xfrm>
            <a:prstGeom prst="curvedConnector3">
              <a:avLst>
                <a:gd name="adj1" fmla="val 134833"/>
              </a:avLst>
            </a:prstGeom>
            <a:noFill/>
            <a:ln w="3816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3" name="Group 40"/>
          <p:cNvGrpSpPr/>
          <p:nvPr/>
        </p:nvGrpSpPr>
        <p:grpSpPr>
          <a:xfrm>
            <a:off x="914400" y="4038480"/>
            <a:ext cx="5486040" cy="360"/>
            <a:chOff x="914400" y="4038480"/>
            <a:chExt cx="5486040" cy="360"/>
          </a:xfrm>
        </p:grpSpPr>
        <p:sp>
          <p:nvSpPr>
            <p:cNvPr id="454" name="CustomShape 41"/>
            <p:cNvSpPr/>
            <p:nvPr/>
          </p:nvSpPr>
          <p:spPr>
            <a:xfrm>
              <a:off x="5029200" y="4038480"/>
              <a:ext cx="1371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42"/>
            <p:cNvSpPr/>
            <p:nvPr/>
          </p:nvSpPr>
          <p:spPr>
            <a:xfrm>
              <a:off x="914400" y="4038480"/>
              <a:ext cx="837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43"/>
            <p:cNvSpPr/>
            <p:nvPr/>
          </p:nvSpPr>
          <p:spPr>
            <a:xfrm>
              <a:off x="2209680" y="4038480"/>
              <a:ext cx="2361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c00cc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7" name="CustomShape 44"/>
          <p:cNvSpPr/>
          <p:nvPr/>
        </p:nvSpPr>
        <p:spPr>
          <a:xfrm>
            <a:off x="9753480" y="236232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8" name="CustomShape 45"/>
          <p:cNvSpPr/>
          <p:nvPr/>
        </p:nvSpPr>
        <p:spPr>
          <a:xfrm>
            <a:off x="9220320" y="29718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9" name="CustomShape 46"/>
          <p:cNvSpPr/>
          <p:nvPr/>
        </p:nvSpPr>
        <p:spPr>
          <a:xfrm>
            <a:off x="868680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0" name="CustomShape 47"/>
          <p:cNvSpPr/>
          <p:nvPr/>
        </p:nvSpPr>
        <p:spPr>
          <a:xfrm>
            <a:off x="868680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1" name="CustomShape 48"/>
          <p:cNvSpPr/>
          <p:nvPr/>
        </p:nvSpPr>
        <p:spPr>
          <a:xfrm>
            <a:off x="1089648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2" name="CustomShape 49"/>
          <p:cNvSpPr/>
          <p:nvPr/>
        </p:nvSpPr>
        <p:spPr>
          <a:xfrm>
            <a:off x="9448920" y="38862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3" name="CustomShape 50"/>
          <p:cNvSpPr/>
          <p:nvPr/>
        </p:nvSpPr>
        <p:spPr>
          <a:xfrm>
            <a:off x="1089648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4" name="CustomShape 51"/>
          <p:cNvSpPr/>
          <p:nvPr/>
        </p:nvSpPr>
        <p:spPr>
          <a:xfrm>
            <a:off x="9448920" y="48006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5" name="CustomShape 52"/>
          <p:cNvSpPr/>
          <p:nvPr/>
        </p:nvSpPr>
        <p:spPr>
          <a:xfrm>
            <a:off x="10896480" y="5715000"/>
            <a:ext cx="456840" cy="45684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6" name="Line 53"/>
          <p:cNvSpPr/>
          <p:nvPr/>
        </p:nvSpPr>
        <p:spPr>
          <a:xfrm flipH="1">
            <a:off x="9610200" y="2819160"/>
            <a:ext cx="371880" cy="2192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7" name="Line 54"/>
          <p:cNvSpPr/>
          <p:nvPr/>
        </p:nvSpPr>
        <p:spPr>
          <a:xfrm>
            <a:off x="944856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8" name="Line 55"/>
          <p:cNvSpPr/>
          <p:nvPr/>
        </p:nvSpPr>
        <p:spPr>
          <a:xfrm>
            <a:off x="1112508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9" name="Line 56"/>
          <p:cNvSpPr/>
          <p:nvPr/>
        </p:nvSpPr>
        <p:spPr>
          <a:xfrm>
            <a:off x="967716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0" name="Line 57"/>
          <p:cNvSpPr/>
          <p:nvPr/>
        </p:nvSpPr>
        <p:spPr>
          <a:xfrm flipH="1" flipV="1">
            <a:off x="9448560" y="3429000"/>
            <a:ext cx="167652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1" name="Line 58"/>
          <p:cNvSpPr/>
          <p:nvPr/>
        </p:nvSpPr>
        <p:spPr>
          <a:xfrm flipH="1">
            <a:off x="8915400" y="3429000"/>
            <a:ext cx="53316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2" name="Line 59"/>
          <p:cNvSpPr/>
          <p:nvPr/>
        </p:nv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3" name="Line 60"/>
          <p:cNvSpPr/>
          <p:nvPr/>
        </p:nvSpPr>
        <p:spPr>
          <a:xfrm>
            <a:off x="11125080" y="5257800"/>
            <a:ext cx="0" cy="4572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4" name="CustomShape 61"/>
          <p:cNvSpPr/>
          <p:nvPr/>
        </p:nvSpPr>
        <p:spPr>
          <a:xfrm>
            <a:off x="10287000" y="220968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0 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75" name="CustomShape 62"/>
          <p:cNvSpPr/>
          <p:nvPr/>
        </p:nvSpPr>
        <p:spPr>
          <a:xfrm>
            <a:off x="8458200" y="279720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1 h=5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76" name="CustomShape 63"/>
          <p:cNvSpPr/>
          <p:nvPr/>
        </p:nvSpPr>
        <p:spPr>
          <a:xfrm>
            <a:off x="7848720" y="373392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2 h=6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77" name="CustomShape 64"/>
          <p:cNvSpPr/>
          <p:nvPr/>
        </p:nvSpPr>
        <p:spPr>
          <a:xfrm>
            <a:off x="7848720" y="462600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3 h=7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78" name="CustomShape 65"/>
          <p:cNvSpPr/>
          <p:nvPr/>
        </p:nvSpPr>
        <p:spPr>
          <a:xfrm>
            <a:off x="9829800" y="380988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4 h=2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79" name="CustomShape 66"/>
          <p:cNvSpPr/>
          <p:nvPr/>
        </p:nvSpPr>
        <p:spPr>
          <a:xfrm>
            <a:off x="9829800" y="464832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6 h=0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80" name="CustomShape 67"/>
          <p:cNvSpPr/>
          <p:nvPr/>
        </p:nvSpPr>
        <p:spPr>
          <a:xfrm>
            <a:off x="11277720" y="3711600"/>
            <a:ext cx="83772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9 h=1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81" name="CustomShape 68"/>
          <p:cNvSpPr/>
          <p:nvPr/>
        </p:nvSpPr>
        <p:spPr>
          <a:xfrm>
            <a:off x="11277720" y="4702320"/>
            <a:ext cx="91404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10 h=2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82" name="CustomShape 69"/>
          <p:cNvSpPr/>
          <p:nvPr/>
        </p:nvSpPr>
        <p:spPr>
          <a:xfrm>
            <a:off x="11277720" y="5562720"/>
            <a:ext cx="914040" cy="100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g = 12 h=0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When should A* terminate?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2209680" y="1447920"/>
            <a:ext cx="9727920" cy="41047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Should we stop when we enqueue a goal?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No: only stop when we dequeue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3276720" y="3505320"/>
            <a:ext cx="609120" cy="59508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5867280" y="4419720"/>
            <a:ext cx="609120" cy="59508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5867280" y="2529000"/>
            <a:ext cx="609120" cy="59508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8" name="CustomShape 6"/>
          <p:cNvSpPr/>
          <p:nvPr/>
        </p:nvSpPr>
        <p:spPr>
          <a:xfrm>
            <a:off x="8381880" y="3519360"/>
            <a:ext cx="609120" cy="59508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9" name="Line 7"/>
          <p:cNvSpPr/>
          <p:nvPr/>
        </p:nvSpPr>
        <p:spPr>
          <a:xfrm>
            <a:off x="6476760" y="2819160"/>
            <a:ext cx="1905120" cy="83844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Line 8"/>
          <p:cNvSpPr/>
          <p:nvPr/>
        </p:nvSpPr>
        <p:spPr>
          <a:xfrm flipH="1">
            <a:off x="3886200" y="2819160"/>
            <a:ext cx="1981080" cy="838440"/>
          </a:xfrm>
          <a:prstGeom prst="line">
            <a:avLst/>
          </a:prstGeom>
          <a:ln w="28440">
            <a:solidFill>
              <a:schemeClr val="tx1"/>
            </a:solidFill>
            <a:round/>
            <a:head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Line 9"/>
          <p:cNvSpPr/>
          <p:nvPr/>
        </p:nvSpPr>
        <p:spPr>
          <a:xfrm>
            <a:off x="3886200" y="3962160"/>
            <a:ext cx="1981080" cy="76212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10"/>
          <p:cNvSpPr/>
          <p:nvPr/>
        </p:nvSpPr>
        <p:spPr>
          <a:xfrm flipH="1">
            <a:off x="6476760" y="3962160"/>
            <a:ext cx="1905120" cy="762120"/>
          </a:xfrm>
          <a:prstGeom prst="line">
            <a:avLst/>
          </a:prstGeom>
          <a:ln w="28440">
            <a:solidFill>
              <a:schemeClr val="tx1"/>
            </a:solidFill>
            <a:round/>
            <a:head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1"/>
          <p:cNvSpPr/>
          <p:nvPr/>
        </p:nvSpPr>
        <p:spPr>
          <a:xfrm>
            <a:off x="4572000" y="2666880"/>
            <a:ext cx="4568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7315200" y="4433760"/>
            <a:ext cx="4568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5" name="CustomShape 13"/>
          <p:cNvSpPr/>
          <p:nvPr/>
        </p:nvSpPr>
        <p:spPr>
          <a:xfrm>
            <a:off x="7315200" y="2681280"/>
            <a:ext cx="4568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6" name="CustomShape 14"/>
          <p:cNvSpPr/>
          <p:nvPr/>
        </p:nvSpPr>
        <p:spPr>
          <a:xfrm>
            <a:off x="4572000" y="4419720"/>
            <a:ext cx="4568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7" name="CustomShape 15"/>
          <p:cNvSpPr/>
          <p:nvPr/>
        </p:nvSpPr>
        <p:spPr>
          <a:xfrm>
            <a:off x="5867280" y="5040720"/>
            <a:ext cx="914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 =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8" name="CustomShape 16"/>
          <p:cNvSpPr/>
          <p:nvPr/>
        </p:nvSpPr>
        <p:spPr>
          <a:xfrm>
            <a:off x="5867280" y="2145240"/>
            <a:ext cx="914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 =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9" name="CustomShape 17"/>
          <p:cNvSpPr/>
          <p:nvPr/>
        </p:nvSpPr>
        <p:spPr>
          <a:xfrm>
            <a:off x="7620120" y="3593160"/>
            <a:ext cx="914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 =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0" name="CustomShape 18"/>
          <p:cNvSpPr/>
          <p:nvPr/>
        </p:nvSpPr>
        <p:spPr>
          <a:xfrm>
            <a:off x="3962520" y="3593160"/>
            <a:ext cx="914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 =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Graph Search Gone Wrong?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1363320" y="2819520"/>
            <a:ext cx="761760" cy="761760"/>
          </a:xfrm>
          <a:prstGeom prst="ellips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116160" y="2133720"/>
            <a:ext cx="761760" cy="761760"/>
          </a:xfrm>
          <a:prstGeom prst="ellips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4" name="CustomShape 4"/>
          <p:cNvSpPr/>
          <p:nvPr/>
        </p:nvSpPr>
        <p:spPr>
          <a:xfrm>
            <a:off x="2506320" y="4191120"/>
            <a:ext cx="761760" cy="761760"/>
          </a:xfrm>
          <a:prstGeom prst="ellips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5" name="CustomShape 5"/>
          <p:cNvSpPr/>
          <p:nvPr/>
        </p:nvSpPr>
        <p:spPr>
          <a:xfrm>
            <a:off x="4792320" y="2895480"/>
            <a:ext cx="761760" cy="761760"/>
          </a:xfrm>
          <a:prstGeom prst="ellips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6" name="CustomShape 6"/>
          <p:cNvSpPr/>
          <p:nvPr/>
        </p:nvSpPr>
        <p:spPr>
          <a:xfrm>
            <a:off x="4792320" y="5105520"/>
            <a:ext cx="761760" cy="761760"/>
          </a:xfrm>
          <a:prstGeom prst="ellips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7" name="CustomShape 7"/>
          <p:cNvSpPr/>
          <p:nvPr/>
        </p:nvSpPr>
        <p:spPr>
          <a:xfrm flipV="1">
            <a:off x="2013840" y="2514240"/>
            <a:ext cx="1101960" cy="4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8" name="CustomShape 8"/>
          <p:cNvSpPr/>
          <p:nvPr/>
        </p:nvSpPr>
        <p:spPr>
          <a:xfrm>
            <a:off x="2013840" y="3469680"/>
            <a:ext cx="60372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9" name="CustomShape 9"/>
          <p:cNvSpPr/>
          <p:nvPr/>
        </p:nvSpPr>
        <p:spPr>
          <a:xfrm flipV="1">
            <a:off x="3156840" y="3544920"/>
            <a:ext cx="1746720" cy="75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10" name="CustomShape 10"/>
          <p:cNvSpPr/>
          <p:nvPr/>
        </p:nvSpPr>
        <p:spPr>
          <a:xfrm>
            <a:off x="3877920" y="2514600"/>
            <a:ext cx="1025640" cy="49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11" name="CustomShape 11"/>
          <p:cNvSpPr/>
          <p:nvPr/>
        </p:nvSpPr>
        <p:spPr>
          <a:xfrm>
            <a:off x="5173560" y="3657600"/>
            <a:ext cx="360" cy="14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12" name="CustomShape 12"/>
          <p:cNvSpPr/>
          <p:nvPr/>
        </p:nvSpPr>
        <p:spPr>
          <a:xfrm>
            <a:off x="2524680" y="2678760"/>
            <a:ext cx="3272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3" name="CustomShape 13"/>
          <p:cNvSpPr/>
          <p:nvPr/>
        </p:nvSpPr>
        <p:spPr>
          <a:xfrm>
            <a:off x="2296080" y="3581280"/>
            <a:ext cx="3272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4" name="CustomShape 14"/>
          <p:cNvSpPr/>
          <p:nvPr/>
        </p:nvSpPr>
        <p:spPr>
          <a:xfrm>
            <a:off x="4251960" y="2819520"/>
            <a:ext cx="3272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5" name="CustomShape 15"/>
          <p:cNvSpPr/>
          <p:nvPr/>
        </p:nvSpPr>
        <p:spPr>
          <a:xfrm>
            <a:off x="3947040" y="3957480"/>
            <a:ext cx="3272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6" name="CustomShape 16"/>
          <p:cNvSpPr/>
          <p:nvPr/>
        </p:nvSpPr>
        <p:spPr>
          <a:xfrm>
            <a:off x="5242320" y="4186080"/>
            <a:ext cx="3272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517" name="Group 17"/>
          <p:cNvGrpSpPr/>
          <p:nvPr/>
        </p:nvGrpSpPr>
        <p:grpSpPr>
          <a:xfrm>
            <a:off x="1428480" y="2971800"/>
            <a:ext cx="4084560" cy="3336840"/>
            <a:chOff x="1428480" y="2971800"/>
            <a:chExt cx="4084560" cy="3336840"/>
          </a:xfrm>
        </p:grpSpPr>
        <p:sp>
          <p:nvSpPr>
            <p:cNvPr id="518" name="CustomShape 18"/>
            <p:cNvSpPr/>
            <p:nvPr/>
          </p:nvSpPr>
          <p:spPr>
            <a:xfrm>
              <a:off x="1428480" y="3657600"/>
              <a:ext cx="693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800" spc="-1" strike="noStrike">
                  <a:solidFill>
                    <a:srgbClr val="c00000"/>
                  </a:solidFill>
                  <a:latin typeface="Calibri"/>
                </a:rPr>
                <a:t>h=2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19" name="CustomShape 19"/>
            <p:cNvSpPr/>
            <p:nvPr/>
          </p:nvSpPr>
          <p:spPr>
            <a:xfrm>
              <a:off x="2532960" y="5029200"/>
              <a:ext cx="693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800" spc="-1" strike="noStrike">
                  <a:solidFill>
                    <a:srgbClr val="c00000"/>
                  </a:solidFill>
                  <a:latin typeface="Calibri"/>
                </a:rPr>
                <a:t>h=1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0" name="CustomShape 20"/>
            <p:cNvSpPr/>
            <p:nvPr/>
          </p:nvSpPr>
          <p:spPr>
            <a:xfrm>
              <a:off x="3105360" y="2971800"/>
              <a:ext cx="693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800" spc="-1" strike="noStrike">
                  <a:solidFill>
                    <a:srgbClr val="c00000"/>
                  </a:solidFill>
                  <a:latin typeface="Calibri"/>
                </a:rPr>
                <a:t>h=4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1" name="CustomShape 21"/>
            <p:cNvSpPr/>
            <p:nvPr/>
          </p:nvSpPr>
          <p:spPr>
            <a:xfrm>
              <a:off x="4057560" y="3348360"/>
              <a:ext cx="693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800" spc="-1" strike="noStrike">
                  <a:solidFill>
                    <a:srgbClr val="c00000"/>
                  </a:solidFill>
                  <a:latin typeface="Calibri"/>
                </a:rPr>
                <a:t>h=1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2" name="CustomShape 22"/>
            <p:cNvSpPr/>
            <p:nvPr/>
          </p:nvSpPr>
          <p:spPr>
            <a:xfrm>
              <a:off x="4819680" y="5943960"/>
              <a:ext cx="6933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800" spc="-1" strike="noStrike">
                  <a:solidFill>
                    <a:srgbClr val="c00000"/>
                  </a:solidFill>
                  <a:latin typeface="Calibri"/>
                </a:rPr>
                <a:t>h=0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523" name="CustomShape 23"/>
          <p:cNvSpPr/>
          <p:nvPr/>
        </p:nvSpPr>
        <p:spPr>
          <a:xfrm>
            <a:off x="8075880" y="2362320"/>
            <a:ext cx="135468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 (0+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524" name="Group 24"/>
          <p:cNvGrpSpPr/>
          <p:nvPr/>
        </p:nvGrpSpPr>
        <p:grpSpPr>
          <a:xfrm>
            <a:off x="7097400" y="2823840"/>
            <a:ext cx="3283200" cy="913680"/>
            <a:chOff x="7097400" y="2823840"/>
            <a:chExt cx="3283200" cy="913680"/>
          </a:xfrm>
        </p:grpSpPr>
        <p:sp>
          <p:nvSpPr>
            <p:cNvPr id="525" name="CustomShape 25"/>
            <p:cNvSpPr/>
            <p:nvPr/>
          </p:nvSpPr>
          <p:spPr>
            <a:xfrm>
              <a:off x="7097400" y="3281400"/>
              <a:ext cx="136692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A (1+</a:t>
              </a:r>
              <a:r>
                <a:rPr b="0" lang="en-US" sz="2400" spc="-1" strike="noStrike">
                  <a:solidFill>
                    <a:srgbClr val="c00000"/>
                  </a:solidFill>
                  <a:latin typeface="Calibri"/>
                </a:rPr>
                <a:t>4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)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26" name="CustomShape 26"/>
            <p:cNvSpPr/>
            <p:nvPr/>
          </p:nvSpPr>
          <p:spPr>
            <a:xfrm>
              <a:off x="9013680" y="3281400"/>
              <a:ext cx="136692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B (1+</a:t>
              </a:r>
              <a:r>
                <a:rPr b="0" lang="en-US" sz="2400" spc="-1" strike="noStrike">
                  <a:solidFill>
                    <a:srgbClr val="c00000"/>
                  </a:solidFill>
                  <a:latin typeface="Calibri"/>
                </a:rPr>
                <a:t>1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)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27" name="CustomShape 27"/>
            <p:cNvSpPr/>
            <p:nvPr/>
          </p:nvSpPr>
          <p:spPr>
            <a:xfrm>
              <a:off x="8753400" y="2823840"/>
              <a:ext cx="943560" cy="45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lg" type="triangle" w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528" name="CustomShape 28"/>
            <p:cNvSpPr/>
            <p:nvPr/>
          </p:nvSpPr>
          <p:spPr>
            <a:xfrm flipH="1">
              <a:off x="7781040" y="2823840"/>
              <a:ext cx="972000" cy="45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lg" type="triangle" w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</p:grpSp>
      <p:grpSp>
        <p:nvGrpSpPr>
          <p:cNvPr id="529" name="Group 29"/>
          <p:cNvGrpSpPr/>
          <p:nvPr/>
        </p:nvGrpSpPr>
        <p:grpSpPr>
          <a:xfrm>
            <a:off x="7087320" y="3743280"/>
            <a:ext cx="1371600" cy="909000"/>
            <a:chOff x="7087320" y="3743280"/>
            <a:chExt cx="1371600" cy="909000"/>
          </a:xfrm>
        </p:grpSpPr>
        <p:sp>
          <p:nvSpPr>
            <p:cNvPr id="530" name="CustomShape 30"/>
            <p:cNvSpPr/>
            <p:nvPr/>
          </p:nvSpPr>
          <p:spPr>
            <a:xfrm>
              <a:off x="7087320" y="4196160"/>
              <a:ext cx="1371600" cy="456120"/>
            </a:xfrm>
            <a:prstGeom prst="rect">
              <a:avLst/>
            </a:prstGeom>
            <a:noFill/>
            <a:ln w="284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C (2+</a:t>
              </a:r>
              <a:r>
                <a:rPr b="0" lang="en-US" sz="2400" spc="-1" strike="noStrike">
                  <a:solidFill>
                    <a:srgbClr val="c00000"/>
                  </a:solidFill>
                  <a:latin typeface="Calibri"/>
                </a:rPr>
                <a:t>1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)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31" name="CustomShape 31"/>
            <p:cNvSpPr/>
            <p:nvPr/>
          </p:nvSpPr>
          <p:spPr>
            <a:xfrm flipH="1">
              <a:off x="7772400" y="3743280"/>
              <a:ext cx="7560" cy="45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lg" type="triangle" w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</p:grpSp>
      <p:grpSp>
        <p:nvGrpSpPr>
          <p:cNvPr id="532" name="Group 32"/>
          <p:cNvGrpSpPr/>
          <p:nvPr/>
        </p:nvGrpSpPr>
        <p:grpSpPr>
          <a:xfrm>
            <a:off x="7091640" y="4657680"/>
            <a:ext cx="1394280" cy="904320"/>
            <a:chOff x="7091640" y="4657680"/>
            <a:chExt cx="1394280" cy="904320"/>
          </a:xfrm>
        </p:grpSpPr>
        <p:sp>
          <p:nvSpPr>
            <p:cNvPr id="533" name="CustomShape 33"/>
            <p:cNvSpPr/>
            <p:nvPr/>
          </p:nvSpPr>
          <p:spPr>
            <a:xfrm>
              <a:off x="7091640" y="5105880"/>
              <a:ext cx="1394280" cy="456120"/>
            </a:xfrm>
            <a:prstGeom prst="rect">
              <a:avLst/>
            </a:prstGeom>
            <a:noFill/>
            <a:ln w="284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G (5+</a:t>
              </a:r>
              <a:r>
                <a:rPr b="0" lang="en-US" sz="2400" spc="-1" strike="noStrike">
                  <a:solidFill>
                    <a:srgbClr val="c00000"/>
                  </a:solidFill>
                  <a:latin typeface="Calibri"/>
                </a:rPr>
                <a:t>0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)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34" name="CustomShape 34"/>
            <p:cNvSpPr/>
            <p:nvPr/>
          </p:nvSpPr>
          <p:spPr>
            <a:xfrm>
              <a:off x="7773120" y="4657680"/>
              <a:ext cx="15840" cy="447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lg" type="triangle" w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</p:grpSp>
      <p:grpSp>
        <p:nvGrpSpPr>
          <p:cNvPr id="535" name="Group 35"/>
          <p:cNvGrpSpPr/>
          <p:nvPr/>
        </p:nvGrpSpPr>
        <p:grpSpPr>
          <a:xfrm>
            <a:off x="8992080" y="3743280"/>
            <a:ext cx="1371600" cy="904320"/>
            <a:chOff x="8992080" y="3743280"/>
            <a:chExt cx="1371600" cy="904320"/>
          </a:xfrm>
        </p:grpSpPr>
        <p:sp>
          <p:nvSpPr>
            <p:cNvPr id="536" name="CustomShape 36"/>
            <p:cNvSpPr/>
            <p:nvPr/>
          </p:nvSpPr>
          <p:spPr>
            <a:xfrm>
              <a:off x="8992080" y="4191480"/>
              <a:ext cx="137160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C (3+</a:t>
              </a:r>
              <a:r>
                <a:rPr b="0" lang="en-US" sz="2400" spc="-1" strike="noStrike">
                  <a:solidFill>
                    <a:srgbClr val="c00000"/>
                  </a:solidFill>
                  <a:latin typeface="Calibri"/>
                </a:rPr>
                <a:t>1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)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37" name="CustomShape 37"/>
            <p:cNvSpPr/>
            <p:nvPr/>
          </p:nvSpPr>
          <p:spPr>
            <a:xfrm flipH="1">
              <a:off x="9677520" y="3743280"/>
              <a:ext cx="19080" cy="447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lg" type="triangle" w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</p:grpSp>
      <p:grpSp>
        <p:nvGrpSpPr>
          <p:cNvPr id="538" name="Group 38"/>
          <p:cNvGrpSpPr/>
          <p:nvPr/>
        </p:nvGrpSpPr>
        <p:grpSpPr>
          <a:xfrm>
            <a:off x="8979480" y="4653000"/>
            <a:ext cx="1394280" cy="908640"/>
            <a:chOff x="8979480" y="4653000"/>
            <a:chExt cx="1394280" cy="908640"/>
          </a:xfrm>
        </p:grpSpPr>
        <p:sp>
          <p:nvSpPr>
            <p:cNvPr id="539" name="CustomShape 39"/>
            <p:cNvSpPr/>
            <p:nvPr/>
          </p:nvSpPr>
          <p:spPr>
            <a:xfrm>
              <a:off x="8979480" y="5105520"/>
              <a:ext cx="1394280" cy="456120"/>
            </a:xfrm>
            <a:prstGeom prst="rect">
              <a:avLst/>
            </a:prstGeom>
            <a:noFill/>
            <a:ln w="284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G (6+</a:t>
              </a:r>
              <a:r>
                <a:rPr b="0" lang="en-US" sz="2400" spc="-1" strike="noStrike">
                  <a:solidFill>
                    <a:srgbClr val="c00000"/>
                  </a:solidFill>
                  <a:latin typeface="Calibri"/>
                </a:rPr>
                <a:t>0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)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540" name="CustomShape 40"/>
            <p:cNvSpPr/>
            <p:nvPr/>
          </p:nvSpPr>
          <p:spPr>
            <a:xfrm flipH="1">
              <a:off x="9676800" y="4653000"/>
              <a:ext cx="720" cy="45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lg" type="triangle" w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</p:grpSp>
      <p:sp>
        <p:nvSpPr>
          <p:cNvPr id="541" name="CustomShape 41"/>
          <p:cNvSpPr/>
          <p:nvPr/>
        </p:nvSpPr>
        <p:spPr>
          <a:xfrm>
            <a:off x="1790640" y="1295280"/>
            <a:ext cx="34286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State space graph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2" name="CustomShape 42"/>
          <p:cNvSpPr/>
          <p:nvPr/>
        </p:nvSpPr>
        <p:spPr>
          <a:xfrm>
            <a:off x="7549920" y="1311840"/>
            <a:ext cx="222912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Search tree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Is A* Optimal?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2209680" y="5181480"/>
            <a:ext cx="9575280" cy="9442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What went wrong?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Actual bad goal cost &lt; estimated good goal cost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5791320" y="1752480"/>
            <a:ext cx="609120" cy="57132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8763120" y="3238560"/>
            <a:ext cx="609120" cy="57132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7" name="CustomShape 5"/>
          <p:cNvSpPr/>
          <p:nvPr/>
        </p:nvSpPr>
        <p:spPr>
          <a:xfrm>
            <a:off x="2819520" y="3124080"/>
            <a:ext cx="609120" cy="571320"/>
          </a:xfrm>
          <a:prstGeom prst="roundRect">
            <a:avLst>
              <a:gd name="adj" fmla="val 50000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8" name="CustomShape 6"/>
          <p:cNvSpPr/>
          <p:nvPr/>
        </p:nvSpPr>
        <p:spPr>
          <a:xfrm>
            <a:off x="3886200" y="1752480"/>
            <a:ext cx="4568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9" name="CustomShape 7"/>
          <p:cNvSpPr/>
          <p:nvPr/>
        </p:nvSpPr>
        <p:spPr>
          <a:xfrm>
            <a:off x="7848720" y="1752480"/>
            <a:ext cx="45684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0" name="CustomShape 8"/>
          <p:cNvSpPr/>
          <p:nvPr/>
        </p:nvSpPr>
        <p:spPr>
          <a:xfrm>
            <a:off x="5715000" y="1295280"/>
            <a:ext cx="91404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 = 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51" name="CustomShape 9"/>
          <p:cNvSpPr/>
          <p:nvPr/>
        </p:nvSpPr>
        <p:spPr>
          <a:xfrm>
            <a:off x="9448920" y="3288240"/>
            <a:ext cx="914040" cy="39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 = 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52" name="CustomShape 10"/>
          <p:cNvSpPr/>
          <p:nvPr/>
        </p:nvSpPr>
        <p:spPr>
          <a:xfrm>
            <a:off x="0" y="4038480"/>
            <a:ext cx="1219176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3" name="CustomShape 11"/>
          <p:cNvSpPr/>
          <p:nvPr/>
        </p:nvSpPr>
        <p:spPr>
          <a:xfrm>
            <a:off x="3505320" y="3200400"/>
            <a:ext cx="761760" cy="70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=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54" name="CustomShape 12"/>
          <p:cNvSpPr/>
          <p:nvPr/>
        </p:nvSpPr>
        <p:spPr>
          <a:xfrm flipH="1" rot="16200000">
            <a:off x="6038280" y="781200"/>
            <a:ext cx="114120" cy="5943240"/>
          </a:xfrm>
          <a:prstGeom prst="curvedConnector3">
            <a:avLst>
              <a:gd name="adj1" fmla="val 792305"/>
            </a:avLst>
          </a:pr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13"/>
          <p:cNvSpPr/>
          <p:nvPr/>
        </p:nvSpPr>
        <p:spPr>
          <a:xfrm flipH="1" flipV="1" rot="5400000">
            <a:off x="3914640" y="1246680"/>
            <a:ext cx="1085400" cy="2666520"/>
          </a:xfrm>
          <a:prstGeom prst="curvedConnector2">
            <a:avLst/>
          </a:pr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14"/>
          <p:cNvSpPr/>
          <p:nvPr/>
        </p:nvSpPr>
        <p:spPr>
          <a:xfrm>
            <a:off x="6400800" y="2038320"/>
            <a:ext cx="2666520" cy="1199880"/>
          </a:xfrm>
          <a:prstGeom prst="curvedConnector2">
            <a:avLst/>
          </a:prstGeom>
          <a:noFill/>
          <a:ln w="284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Heuristic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The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heuristic function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h(N) </a:t>
            </a:r>
            <a:r>
              <a:rPr b="0" lang="en-US" sz="2800" spc="-1" strike="noStrike">
                <a:solidFill>
                  <a:srgbClr val="333399"/>
                </a:solidFill>
                <a:latin typeface="Symbol"/>
              </a:rPr>
              <a:t>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0 estimates the cost to go from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STATE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(N) to a goal state </a:t>
            </a:r>
            <a:br/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Its value is </a:t>
            </a:r>
            <a:r>
              <a:rPr b="1" lang="en-US" sz="2800" spc="-1" strike="noStrike">
                <a:solidFill>
                  <a:srgbClr val="333399"/>
                </a:solidFill>
                <a:latin typeface="Calibri"/>
              </a:rPr>
              <a:t>independent of the current search tree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; it depends only on STATE(N) and the goal test GOAL?</a:t>
            </a:r>
            <a:br/>
            <a:r>
              <a:rPr b="0" lang="en-US" sz="14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1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Example: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    </a:t>
            </a:r>
            <a:r>
              <a:rPr b="0" lang="en-US" sz="2600" spc="-1" strike="noStrike">
                <a:solidFill>
                  <a:srgbClr val="333399"/>
                </a:solidFill>
                <a:latin typeface="Calibri"/>
              </a:rPr>
              <a:t>h</a:t>
            </a:r>
            <a:r>
              <a:rPr b="0" lang="en-US" sz="2600" spc="-1" strike="noStrike" baseline="-25000">
                <a:solidFill>
                  <a:srgbClr val="333399"/>
                </a:solidFill>
                <a:latin typeface="Calibri"/>
              </a:rPr>
              <a:t>1</a:t>
            </a:r>
            <a:r>
              <a:rPr b="0" lang="en-US" sz="2600" spc="-1" strike="noStrike">
                <a:solidFill>
                  <a:srgbClr val="333399"/>
                </a:solidFill>
                <a:latin typeface="Calibri"/>
              </a:rPr>
              <a:t>(N)  = number of misplaced numbered tiles = 6</a:t>
            </a:r>
            <a:endParaRPr b="0" lang="en-US" sz="26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[Why is it an estimate of the distance to the goal?]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559" name="Group 3"/>
          <p:cNvGrpSpPr/>
          <p:nvPr/>
        </p:nvGrpSpPr>
        <p:grpSpPr>
          <a:xfrm>
            <a:off x="4388400" y="3581280"/>
            <a:ext cx="3523320" cy="1690920"/>
            <a:chOff x="4388400" y="3581280"/>
            <a:chExt cx="3523320" cy="1690920"/>
          </a:xfrm>
        </p:grpSpPr>
        <p:grpSp>
          <p:nvGrpSpPr>
            <p:cNvPr id="560" name="Group 4"/>
            <p:cNvGrpSpPr/>
            <p:nvPr/>
          </p:nvGrpSpPr>
          <p:grpSpPr>
            <a:xfrm>
              <a:off x="4388400" y="3581280"/>
              <a:ext cx="1405800" cy="1690920"/>
              <a:chOff x="4388400" y="3581280"/>
              <a:chExt cx="1405800" cy="1690920"/>
            </a:xfrm>
          </p:grpSpPr>
          <p:grpSp>
            <p:nvGrpSpPr>
              <p:cNvPr id="561" name="Group 5"/>
              <p:cNvGrpSpPr/>
              <p:nvPr/>
            </p:nvGrpSpPr>
            <p:grpSpPr>
              <a:xfrm>
                <a:off x="4495680" y="3581280"/>
                <a:ext cx="1298520" cy="1272960"/>
                <a:chOff x="4495680" y="3581280"/>
                <a:chExt cx="1298520" cy="1272960"/>
              </a:xfrm>
            </p:grpSpPr>
            <p:sp>
              <p:nvSpPr>
                <p:cNvPr id="562" name="CustomShape 6"/>
                <p:cNvSpPr/>
                <p:nvPr/>
              </p:nvSpPr>
              <p:spPr>
                <a:xfrm>
                  <a:off x="4495680" y="3581280"/>
                  <a:ext cx="1298160" cy="1272960"/>
                </a:xfrm>
                <a:prstGeom prst="rect">
                  <a:avLst/>
                </a:prstGeom>
                <a:noFill/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3" name="CustomShape 7"/>
                <p:cNvSpPr/>
                <p:nvPr/>
              </p:nvSpPr>
              <p:spPr>
                <a:xfrm>
                  <a:off x="5361120" y="400536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64" name="CustomShape 8"/>
                <p:cNvSpPr/>
                <p:nvPr/>
              </p:nvSpPr>
              <p:spPr>
                <a:xfrm>
                  <a:off x="4495680" y="400536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65" name="CustomShape 9"/>
                <p:cNvSpPr/>
                <p:nvPr/>
              </p:nvSpPr>
              <p:spPr>
                <a:xfrm>
                  <a:off x="4495680" y="44308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7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66" name="CustomShape 10"/>
                <p:cNvSpPr/>
                <p:nvPr/>
              </p:nvSpPr>
              <p:spPr>
                <a:xfrm>
                  <a:off x="4495680" y="35812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67" name="CustomShape 11"/>
                <p:cNvSpPr/>
                <p:nvPr/>
              </p:nvSpPr>
              <p:spPr>
                <a:xfrm>
                  <a:off x="4929120" y="4005360"/>
                  <a:ext cx="4312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68" name="CustomShape 12"/>
                <p:cNvSpPr/>
                <p:nvPr/>
              </p:nvSpPr>
              <p:spPr>
                <a:xfrm>
                  <a:off x="5361120" y="44308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69" name="CustomShape 13"/>
                <p:cNvSpPr/>
                <p:nvPr/>
              </p:nvSpPr>
              <p:spPr>
                <a:xfrm>
                  <a:off x="4929120" y="4430880"/>
                  <a:ext cx="4312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70" name="CustomShape 14"/>
                <p:cNvSpPr/>
                <p:nvPr/>
              </p:nvSpPr>
              <p:spPr>
                <a:xfrm>
                  <a:off x="5361120" y="35812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8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</p:grpSp>
          <p:sp>
            <p:nvSpPr>
              <p:cNvPr id="571" name="CustomShape 15"/>
              <p:cNvSpPr/>
              <p:nvPr/>
            </p:nvSpPr>
            <p:spPr>
              <a:xfrm>
                <a:off x="4388400" y="4876920"/>
                <a:ext cx="12589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STATE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(N)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572" name="Group 16"/>
            <p:cNvGrpSpPr/>
            <p:nvPr/>
          </p:nvGrpSpPr>
          <p:grpSpPr>
            <a:xfrm>
              <a:off x="6430680" y="3581280"/>
              <a:ext cx="1481040" cy="1690920"/>
              <a:chOff x="6430680" y="3581280"/>
              <a:chExt cx="1481040" cy="1690920"/>
            </a:xfrm>
          </p:grpSpPr>
          <p:grpSp>
            <p:nvGrpSpPr>
              <p:cNvPr id="573" name="Group 17"/>
              <p:cNvGrpSpPr/>
              <p:nvPr/>
            </p:nvGrpSpPr>
            <p:grpSpPr>
              <a:xfrm>
                <a:off x="6553080" y="3581280"/>
                <a:ext cx="1298520" cy="1272960"/>
                <a:chOff x="6553080" y="3581280"/>
                <a:chExt cx="1298520" cy="1272960"/>
              </a:xfrm>
            </p:grpSpPr>
            <p:sp>
              <p:nvSpPr>
                <p:cNvPr id="574" name="CustomShape 18"/>
                <p:cNvSpPr/>
                <p:nvPr/>
              </p:nvSpPr>
              <p:spPr>
                <a:xfrm>
                  <a:off x="6553080" y="3581280"/>
                  <a:ext cx="1298160" cy="1272960"/>
                </a:xfrm>
                <a:prstGeom prst="rect">
                  <a:avLst/>
                </a:prstGeom>
                <a:noFill/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75" name="CustomShape 19"/>
                <p:cNvSpPr/>
                <p:nvPr/>
              </p:nvSpPr>
              <p:spPr>
                <a:xfrm>
                  <a:off x="7418520" y="400536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76" name="CustomShape 20"/>
                <p:cNvSpPr/>
                <p:nvPr/>
              </p:nvSpPr>
              <p:spPr>
                <a:xfrm>
                  <a:off x="6553080" y="400536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77" name="CustomShape 21"/>
                <p:cNvSpPr/>
                <p:nvPr/>
              </p:nvSpPr>
              <p:spPr>
                <a:xfrm>
                  <a:off x="6553080" y="44308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7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78" name="CustomShape 22"/>
                <p:cNvSpPr/>
                <p:nvPr/>
              </p:nvSpPr>
              <p:spPr>
                <a:xfrm>
                  <a:off x="6553080" y="35812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79" name="CustomShape 23"/>
                <p:cNvSpPr/>
                <p:nvPr/>
              </p:nvSpPr>
              <p:spPr>
                <a:xfrm>
                  <a:off x="6986520" y="4005360"/>
                  <a:ext cx="4312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80" name="CustomShape 24"/>
                <p:cNvSpPr/>
                <p:nvPr/>
              </p:nvSpPr>
              <p:spPr>
                <a:xfrm>
                  <a:off x="6986520" y="35812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81" name="CustomShape 25"/>
                <p:cNvSpPr/>
                <p:nvPr/>
              </p:nvSpPr>
              <p:spPr>
                <a:xfrm>
                  <a:off x="6986520" y="4430880"/>
                  <a:ext cx="4312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8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82" name="CustomShape 26"/>
                <p:cNvSpPr/>
                <p:nvPr/>
              </p:nvSpPr>
              <p:spPr>
                <a:xfrm>
                  <a:off x="7418520" y="358128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</p:grpSp>
          <p:sp>
            <p:nvSpPr>
              <p:cNvPr id="583" name="CustomShape 27"/>
              <p:cNvSpPr/>
              <p:nvPr/>
            </p:nvSpPr>
            <p:spPr>
              <a:xfrm>
                <a:off x="6430680" y="4876920"/>
                <a:ext cx="148104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Goal state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Other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808080"/>
                </a:solidFill>
                <a:latin typeface="Calibri"/>
              </a:rPr>
              <a:t>1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(N)  = number of misplaced numbered tiles = 6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 = sum of the (Manhattan) distance of every numbered tile to its goal position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       = 2 + 3 + 0 + 1 + 3 + 0 + 3 + 1 = 13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3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 = sum of permutation inversions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       =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5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8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4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7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3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+ 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6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     = 4  + 6  + 3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+ 1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+ 0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+ 2 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+ 0  + 0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     = 16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86" name="Group 3"/>
          <p:cNvGrpSpPr/>
          <p:nvPr/>
        </p:nvGrpSpPr>
        <p:grpSpPr>
          <a:xfrm>
            <a:off x="4236120" y="1600200"/>
            <a:ext cx="3523320" cy="1690560"/>
            <a:chOff x="4236120" y="1600200"/>
            <a:chExt cx="3523320" cy="1690560"/>
          </a:xfrm>
        </p:grpSpPr>
        <p:grpSp>
          <p:nvGrpSpPr>
            <p:cNvPr id="587" name="Group 4"/>
            <p:cNvGrpSpPr/>
            <p:nvPr/>
          </p:nvGrpSpPr>
          <p:grpSpPr>
            <a:xfrm>
              <a:off x="4236120" y="1600200"/>
              <a:ext cx="1405440" cy="1690560"/>
              <a:chOff x="4236120" y="1600200"/>
              <a:chExt cx="1405440" cy="1690560"/>
            </a:xfrm>
          </p:grpSpPr>
          <p:grpSp>
            <p:nvGrpSpPr>
              <p:cNvPr id="588" name="Group 5"/>
              <p:cNvGrpSpPr/>
              <p:nvPr/>
            </p:nvGrpSpPr>
            <p:grpSpPr>
              <a:xfrm>
                <a:off x="4343400" y="1600200"/>
                <a:ext cx="1298160" cy="1272960"/>
                <a:chOff x="4343400" y="1600200"/>
                <a:chExt cx="1298160" cy="1272960"/>
              </a:xfrm>
            </p:grpSpPr>
            <p:sp>
              <p:nvSpPr>
                <p:cNvPr id="589" name="CustomShape 6"/>
                <p:cNvSpPr/>
                <p:nvPr/>
              </p:nvSpPr>
              <p:spPr>
                <a:xfrm>
                  <a:off x="4343400" y="1600200"/>
                  <a:ext cx="1298160" cy="1272960"/>
                </a:xfrm>
                <a:prstGeom prst="rect">
                  <a:avLst/>
                </a:prstGeom>
                <a:noFill/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0" name="CustomShape 7"/>
                <p:cNvSpPr/>
                <p:nvPr/>
              </p:nvSpPr>
              <p:spPr>
                <a:xfrm>
                  <a:off x="5208480" y="20239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1" name="CustomShape 8"/>
                <p:cNvSpPr/>
                <p:nvPr/>
              </p:nvSpPr>
              <p:spPr>
                <a:xfrm>
                  <a:off x="4343400" y="20239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2" name="CustomShape 9"/>
                <p:cNvSpPr/>
                <p:nvPr/>
              </p:nvSpPr>
              <p:spPr>
                <a:xfrm>
                  <a:off x="4343400" y="244944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7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3" name="CustomShape 10"/>
                <p:cNvSpPr/>
                <p:nvPr/>
              </p:nvSpPr>
              <p:spPr>
                <a:xfrm>
                  <a:off x="4343400" y="16002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4" name="CustomShape 11"/>
                <p:cNvSpPr/>
                <p:nvPr/>
              </p:nvSpPr>
              <p:spPr>
                <a:xfrm>
                  <a:off x="4776840" y="2023920"/>
                  <a:ext cx="4312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5" name="CustomShape 12"/>
                <p:cNvSpPr/>
                <p:nvPr/>
              </p:nvSpPr>
              <p:spPr>
                <a:xfrm>
                  <a:off x="5208480" y="244944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6" name="CustomShape 13"/>
                <p:cNvSpPr/>
                <p:nvPr/>
              </p:nvSpPr>
              <p:spPr>
                <a:xfrm>
                  <a:off x="4776840" y="2449440"/>
                  <a:ext cx="4312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597" name="CustomShape 14"/>
                <p:cNvSpPr/>
                <p:nvPr/>
              </p:nvSpPr>
              <p:spPr>
                <a:xfrm>
                  <a:off x="5208480" y="16002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8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</p:grpSp>
          <p:sp>
            <p:nvSpPr>
              <p:cNvPr id="598" name="CustomShape 15"/>
              <p:cNvSpPr/>
              <p:nvPr/>
            </p:nvSpPr>
            <p:spPr>
              <a:xfrm>
                <a:off x="4236120" y="2895480"/>
                <a:ext cx="12589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STATE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(N)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599" name="Group 16"/>
            <p:cNvGrpSpPr/>
            <p:nvPr/>
          </p:nvGrpSpPr>
          <p:grpSpPr>
            <a:xfrm>
              <a:off x="6278400" y="1600200"/>
              <a:ext cx="1481040" cy="1690560"/>
              <a:chOff x="6278400" y="1600200"/>
              <a:chExt cx="1481040" cy="1690560"/>
            </a:xfrm>
          </p:grpSpPr>
          <p:grpSp>
            <p:nvGrpSpPr>
              <p:cNvPr id="600" name="Group 17"/>
              <p:cNvGrpSpPr/>
              <p:nvPr/>
            </p:nvGrpSpPr>
            <p:grpSpPr>
              <a:xfrm>
                <a:off x="6400800" y="1600200"/>
                <a:ext cx="1298160" cy="1272960"/>
                <a:chOff x="6400800" y="1600200"/>
                <a:chExt cx="1298160" cy="1272960"/>
              </a:xfrm>
            </p:grpSpPr>
            <p:sp>
              <p:nvSpPr>
                <p:cNvPr id="601" name="CustomShape 18"/>
                <p:cNvSpPr/>
                <p:nvPr/>
              </p:nvSpPr>
              <p:spPr>
                <a:xfrm>
                  <a:off x="6400800" y="1600200"/>
                  <a:ext cx="1298160" cy="1272960"/>
                </a:xfrm>
                <a:prstGeom prst="rect">
                  <a:avLst/>
                </a:prstGeom>
                <a:noFill/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2" name="CustomShape 19"/>
                <p:cNvSpPr/>
                <p:nvPr/>
              </p:nvSpPr>
              <p:spPr>
                <a:xfrm>
                  <a:off x="7265880" y="20239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3" name="CustomShape 20"/>
                <p:cNvSpPr/>
                <p:nvPr/>
              </p:nvSpPr>
              <p:spPr>
                <a:xfrm>
                  <a:off x="6400800" y="20239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4" name="CustomShape 21"/>
                <p:cNvSpPr/>
                <p:nvPr/>
              </p:nvSpPr>
              <p:spPr>
                <a:xfrm>
                  <a:off x="6400800" y="244944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7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5" name="CustomShape 22"/>
                <p:cNvSpPr/>
                <p:nvPr/>
              </p:nvSpPr>
              <p:spPr>
                <a:xfrm>
                  <a:off x="6400800" y="16002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6" name="CustomShape 23"/>
                <p:cNvSpPr/>
                <p:nvPr/>
              </p:nvSpPr>
              <p:spPr>
                <a:xfrm>
                  <a:off x="6834240" y="2023920"/>
                  <a:ext cx="4312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7" name="CustomShape 24"/>
                <p:cNvSpPr/>
                <p:nvPr/>
              </p:nvSpPr>
              <p:spPr>
                <a:xfrm>
                  <a:off x="6834240" y="16002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8" name="CustomShape 25"/>
                <p:cNvSpPr/>
                <p:nvPr/>
              </p:nvSpPr>
              <p:spPr>
                <a:xfrm>
                  <a:off x="6834240" y="2449440"/>
                  <a:ext cx="4312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8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609" name="CustomShape 26"/>
                <p:cNvSpPr/>
                <p:nvPr/>
              </p:nvSpPr>
              <p:spPr>
                <a:xfrm>
                  <a:off x="7265880" y="16002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</p:grpSp>
          <p:sp>
            <p:nvSpPr>
              <p:cNvPr id="610" name="CustomShape 27"/>
              <p:cNvSpPr/>
              <p:nvPr/>
            </p:nvSpPr>
            <p:spPr>
              <a:xfrm>
                <a:off x="6278400" y="2895480"/>
                <a:ext cx="148104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Goal state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nodeType="clickEffect" fill="hold">
                      <p:stCondLst>
                        <p:cond delay="0"/>
                      </p:stCondLst>
                      <p:childTnLst>
                        <p:par>
                          <p:cTn id="26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nodeType="clickEffect" fill="hold">
                      <p:stCondLst>
                        <p:cond delay="indefinite"/>
                      </p:stCondLst>
                      <p:childTnLst>
                        <p:par>
                          <p:cTn id="2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2" name="Group 2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613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12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623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624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3" name="Group 23"/>
          <p:cNvGrpSpPr/>
          <p:nvPr/>
        </p:nvGrpSpPr>
        <p:grpSpPr>
          <a:xfrm>
            <a:off x="3352680" y="2133720"/>
            <a:ext cx="1218960" cy="3987720"/>
            <a:chOff x="3352680" y="2133720"/>
            <a:chExt cx="1218960" cy="3987720"/>
          </a:xfrm>
        </p:grpSpPr>
        <p:grpSp>
          <p:nvGrpSpPr>
            <p:cNvPr id="634" name="Group 24"/>
            <p:cNvGrpSpPr/>
            <p:nvPr/>
          </p:nvGrpSpPr>
          <p:grpSpPr>
            <a:xfrm>
              <a:off x="4114800" y="2133720"/>
              <a:ext cx="456840" cy="3987720"/>
              <a:chOff x="4114800" y="2133720"/>
              <a:chExt cx="456840" cy="3987720"/>
            </a:xfrm>
          </p:grpSpPr>
          <p:grpSp>
            <p:nvGrpSpPr>
              <p:cNvPr id="635" name="Group 25"/>
              <p:cNvGrpSpPr/>
              <p:nvPr/>
            </p:nvGrpSpPr>
            <p:grpSpPr>
              <a:xfrm>
                <a:off x="4114800" y="2133720"/>
                <a:ext cx="456840" cy="787320"/>
                <a:chOff x="4114800" y="2133720"/>
                <a:chExt cx="456840" cy="787320"/>
              </a:xfrm>
            </p:grpSpPr>
            <p:sp>
              <p:nvSpPr>
                <p:cNvPr id="636" name="CustomShape 26"/>
                <p:cNvSpPr/>
                <p:nvPr/>
              </p:nvSpPr>
              <p:spPr>
                <a:xfrm>
                  <a:off x="4114800" y="21337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7" name="CustomShape 27"/>
                <p:cNvSpPr/>
                <p:nvPr/>
              </p:nvSpPr>
              <p:spPr>
                <a:xfrm>
                  <a:off x="4267080" y="21337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8" name="CustomShape 28"/>
                <p:cNvSpPr/>
                <p:nvPr/>
              </p:nvSpPr>
              <p:spPr>
                <a:xfrm>
                  <a:off x="4114800" y="22860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9" name="CustomShape 29"/>
                <p:cNvSpPr/>
                <p:nvPr/>
              </p:nvSpPr>
              <p:spPr>
                <a:xfrm>
                  <a:off x="4267080" y="22860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0" name="CustomShape 30"/>
                <p:cNvSpPr/>
                <p:nvPr/>
              </p:nvSpPr>
              <p:spPr>
                <a:xfrm>
                  <a:off x="4419720" y="22860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1" name="CustomShape 31"/>
                <p:cNvSpPr/>
                <p:nvPr/>
              </p:nvSpPr>
              <p:spPr>
                <a:xfrm>
                  <a:off x="4267080" y="24382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2" name="CustomShape 32"/>
                <p:cNvSpPr/>
                <p:nvPr/>
              </p:nvSpPr>
              <p:spPr>
                <a:xfrm>
                  <a:off x="4114800" y="24382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3" name="CustomShape 33"/>
                <p:cNvSpPr/>
                <p:nvPr/>
              </p:nvSpPr>
              <p:spPr>
                <a:xfrm>
                  <a:off x="4419720" y="24382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4" name="CustomShape 34"/>
                <p:cNvSpPr/>
                <p:nvPr/>
              </p:nvSpPr>
              <p:spPr>
                <a:xfrm>
                  <a:off x="4419720" y="21337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5" name="CustomShape 35"/>
                <p:cNvSpPr/>
                <p:nvPr/>
              </p:nvSpPr>
              <p:spPr>
                <a:xfrm>
                  <a:off x="4177440" y="25257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646" name="Group 36"/>
              <p:cNvGrpSpPr/>
              <p:nvPr/>
            </p:nvGrpSpPr>
            <p:grpSpPr>
              <a:xfrm>
                <a:off x="4114800" y="5334120"/>
                <a:ext cx="456840" cy="787320"/>
                <a:chOff x="4114800" y="5334120"/>
                <a:chExt cx="456840" cy="787320"/>
              </a:xfrm>
            </p:grpSpPr>
            <p:sp>
              <p:nvSpPr>
                <p:cNvPr id="647" name="CustomShape 37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8" name="CustomShape 38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9" name="CustomShape 39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0" name="CustomShape 40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1" name="CustomShape 41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2" name="CustomShape 42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3" name="CustomShape 43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4" name="CustomShape 44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" name="CustomShape 45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6" name="CustomShape 46"/>
                <p:cNvSpPr/>
                <p:nvPr/>
              </p:nvSpPr>
              <p:spPr>
                <a:xfrm>
                  <a:off x="4177440" y="57261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657" name="Group 47"/>
              <p:cNvGrpSpPr/>
              <p:nvPr/>
            </p:nvGrpSpPr>
            <p:grpSpPr>
              <a:xfrm>
                <a:off x="4114800" y="4114800"/>
                <a:ext cx="456840" cy="787320"/>
                <a:chOff x="4114800" y="4114800"/>
                <a:chExt cx="456840" cy="787320"/>
              </a:xfrm>
            </p:grpSpPr>
            <p:sp>
              <p:nvSpPr>
                <p:cNvPr id="658" name="CustomShape 48"/>
                <p:cNvSpPr/>
                <p:nvPr/>
              </p:nvSpPr>
              <p:spPr>
                <a:xfrm>
                  <a:off x="4114800" y="411480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9" name="CustomShape 49"/>
                <p:cNvSpPr/>
                <p:nvPr/>
              </p:nvSpPr>
              <p:spPr>
                <a:xfrm>
                  <a:off x="4267080" y="411480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0" name="CustomShape 50"/>
                <p:cNvSpPr/>
                <p:nvPr/>
              </p:nvSpPr>
              <p:spPr>
                <a:xfrm>
                  <a:off x="4114800" y="426708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1" name="CustomShape 51"/>
                <p:cNvSpPr/>
                <p:nvPr/>
              </p:nvSpPr>
              <p:spPr>
                <a:xfrm>
                  <a:off x="4267080" y="441972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2" name="CustomShape 52"/>
                <p:cNvSpPr/>
                <p:nvPr/>
              </p:nvSpPr>
              <p:spPr>
                <a:xfrm>
                  <a:off x="4419720" y="426708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3" name="CustomShape 53"/>
                <p:cNvSpPr/>
                <p:nvPr/>
              </p:nvSpPr>
              <p:spPr>
                <a:xfrm>
                  <a:off x="4114800" y="441972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4" name="CustomShape 54"/>
                <p:cNvSpPr/>
                <p:nvPr/>
              </p:nvSpPr>
              <p:spPr>
                <a:xfrm>
                  <a:off x="4267080" y="42670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5" name="CustomShape 55"/>
                <p:cNvSpPr/>
                <p:nvPr/>
              </p:nvSpPr>
              <p:spPr>
                <a:xfrm>
                  <a:off x="4419720" y="441972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6" name="CustomShape 56"/>
                <p:cNvSpPr/>
                <p:nvPr/>
              </p:nvSpPr>
              <p:spPr>
                <a:xfrm>
                  <a:off x="4419720" y="411480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7" name="CustomShape 57"/>
                <p:cNvSpPr/>
                <p:nvPr/>
              </p:nvSpPr>
              <p:spPr>
                <a:xfrm>
                  <a:off x="4177440" y="450684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668" name="Group 58"/>
            <p:cNvGrpSpPr/>
            <p:nvPr/>
          </p:nvGrpSpPr>
          <p:grpSpPr>
            <a:xfrm>
              <a:off x="3352680" y="2361960"/>
              <a:ext cx="762120" cy="3200400"/>
              <a:chOff x="3352680" y="2361960"/>
              <a:chExt cx="762120" cy="3200400"/>
            </a:xfrm>
          </p:grpSpPr>
          <p:sp>
            <p:nvSpPr>
              <p:cNvPr id="669" name="Line 59"/>
              <p:cNvSpPr/>
              <p:nvPr/>
            </p:nvSpPr>
            <p:spPr>
              <a:xfrm>
                <a:off x="3352680" y="3886200"/>
                <a:ext cx="762120" cy="4572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" name="Line 60"/>
              <p:cNvSpPr/>
              <p:nvPr/>
            </p:nvSpPr>
            <p:spPr>
              <a:xfrm flipV="1">
                <a:off x="3352680" y="2361960"/>
                <a:ext cx="762120" cy="1524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" name="Line 61"/>
              <p:cNvSpPr/>
              <p:nvPr/>
            </p:nvSpPr>
            <p:spPr>
              <a:xfrm>
                <a:off x="3352680" y="3886200"/>
                <a:ext cx="762120" cy="1676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72" name="Group 62"/>
          <p:cNvGrpSpPr/>
          <p:nvPr/>
        </p:nvGrpSpPr>
        <p:grpSpPr>
          <a:xfrm>
            <a:off x="5790960" y="1752480"/>
            <a:ext cx="1218960" cy="1854360"/>
            <a:chOff x="5790960" y="1752480"/>
            <a:chExt cx="1218960" cy="1854360"/>
          </a:xfrm>
        </p:grpSpPr>
        <p:grpSp>
          <p:nvGrpSpPr>
            <p:cNvPr id="673" name="Group 63"/>
            <p:cNvGrpSpPr/>
            <p:nvPr/>
          </p:nvGrpSpPr>
          <p:grpSpPr>
            <a:xfrm>
              <a:off x="6553080" y="1752480"/>
              <a:ext cx="456840" cy="1854360"/>
              <a:chOff x="6553080" y="1752480"/>
              <a:chExt cx="456840" cy="1854360"/>
            </a:xfrm>
          </p:grpSpPr>
          <p:grpSp>
            <p:nvGrpSpPr>
              <p:cNvPr id="674" name="Group 64"/>
              <p:cNvGrpSpPr/>
              <p:nvPr/>
            </p:nvGrpSpPr>
            <p:grpSpPr>
              <a:xfrm>
                <a:off x="6553080" y="1752480"/>
                <a:ext cx="456840" cy="787680"/>
                <a:chOff x="6553080" y="1752480"/>
                <a:chExt cx="456840" cy="787680"/>
              </a:xfrm>
            </p:grpSpPr>
            <p:sp>
              <p:nvSpPr>
                <p:cNvPr id="675" name="CustomShape 65"/>
                <p:cNvSpPr/>
                <p:nvPr/>
              </p:nvSpPr>
              <p:spPr>
                <a:xfrm>
                  <a:off x="6553080" y="19051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6" name="CustomShape 66"/>
                <p:cNvSpPr/>
                <p:nvPr/>
              </p:nvSpPr>
              <p:spPr>
                <a:xfrm>
                  <a:off x="6705720" y="175248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7" name="CustomShape 67"/>
                <p:cNvSpPr/>
                <p:nvPr/>
              </p:nvSpPr>
              <p:spPr>
                <a:xfrm>
                  <a:off x="6705720" y="190512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8" name="CustomShape 68"/>
                <p:cNvSpPr/>
                <p:nvPr/>
              </p:nvSpPr>
              <p:spPr>
                <a:xfrm>
                  <a:off x="6705720" y="20574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" name="CustomShape 69"/>
                <p:cNvSpPr/>
                <p:nvPr/>
              </p:nvSpPr>
              <p:spPr>
                <a:xfrm>
                  <a:off x="6858000" y="190512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0" name="CustomShape 70"/>
                <p:cNvSpPr/>
                <p:nvPr/>
              </p:nvSpPr>
              <p:spPr>
                <a:xfrm>
                  <a:off x="6553080" y="205740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1" name="CustomShape 71"/>
                <p:cNvSpPr/>
                <p:nvPr/>
              </p:nvSpPr>
              <p:spPr>
                <a:xfrm>
                  <a:off x="6553080" y="17524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2" name="CustomShape 72"/>
                <p:cNvSpPr/>
                <p:nvPr/>
              </p:nvSpPr>
              <p:spPr>
                <a:xfrm>
                  <a:off x="6858000" y="205740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3" name="CustomShape 73"/>
                <p:cNvSpPr/>
                <p:nvPr/>
              </p:nvSpPr>
              <p:spPr>
                <a:xfrm>
                  <a:off x="6858000" y="175248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4" name="CustomShape 74"/>
                <p:cNvSpPr/>
                <p:nvPr/>
              </p:nvSpPr>
              <p:spPr>
                <a:xfrm>
                  <a:off x="6615720" y="214488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685" name="Group 75"/>
              <p:cNvGrpSpPr/>
              <p:nvPr/>
            </p:nvGrpSpPr>
            <p:grpSpPr>
              <a:xfrm>
                <a:off x="6553080" y="2819520"/>
                <a:ext cx="456840" cy="787320"/>
                <a:chOff x="6553080" y="2819520"/>
                <a:chExt cx="456840" cy="787320"/>
              </a:xfrm>
            </p:grpSpPr>
            <p:sp>
              <p:nvSpPr>
                <p:cNvPr id="686" name="CustomShape 76"/>
                <p:cNvSpPr/>
                <p:nvPr/>
              </p:nvSpPr>
              <p:spPr>
                <a:xfrm>
                  <a:off x="6553080" y="28195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7" name="CustomShape 77"/>
                <p:cNvSpPr/>
                <p:nvPr/>
              </p:nvSpPr>
              <p:spPr>
                <a:xfrm>
                  <a:off x="6705720" y="28195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8" name="CustomShape 78"/>
                <p:cNvSpPr/>
                <p:nvPr/>
              </p:nvSpPr>
              <p:spPr>
                <a:xfrm>
                  <a:off x="6705720" y="29718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9" name="CustomShape 79"/>
                <p:cNvSpPr/>
                <p:nvPr/>
              </p:nvSpPr>
              <p:spPr>
                <a:xfrm>
                  <a:off x="6705720" y="31240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0" name="CustomShape 80"/>
                <p:cNvSpPr/>
                <p:nvPr/>
              </p:nvSpPr>
              <p:spPr>
                <a:xfrm>
                  <a:off x="6858000" y="29718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1" name="CustomShape 81"/>
                <p:cNvSpPr/>
                <p:nvPr/>
              </p:nvSpPr>
              <p:spPr>
                <a:xfrm>
                  <a:off x="6553080" y="297180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2" name="CustomShape 82"/>
                <p:cNvSpPr/>
                <p:nvPr/>
              </p:nvSpPr>
              <p:spPr>
                <a:xfrm>
                  <a:off x="6553080" y="31240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3" name="CustomShape 83"/>
                <p:cNvSpPr/>
                <p:nvPr/>
              </p:nvSpPr>
              <p:spPr>
                <a:xfrm>
                  <a:off x="6858000" y="31240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4" name="CustomShape 84"/>
                <p:cNvSpPr/>
                <p:nvPr/>
              </p:nvSpPr>
              <p:spPr>
                <a:xfrm>
                  <a:off x="6858000" y="28195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5" name="CustomShape 85"/>
                <p:cNvSpPr/>
                <p:nvPr/>
              </p:nvSpPr>
              <p:spPr>
                <a:xfrm>
                  <a:off x="6615720" y="32115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696" name="Group 86"/>
            <p:cNvGrpSpPr/>
            <p:nvPr/>
          </p:nvGrpSpPr>
          <p:grpSpPr>
            <a:xfrm>
              <a:off x="5790960" y="1981080"/>
              <a:ext cx="762120" cy="1066680"/>
              <a:chOff x="5790960" y="1981080"/>
              <a:chExt cx="762120" cy="1066680"/>
            </a:xfrm>
          </p:grpSpPr>
          <p:sp>
            <p:nvSpPr>
              <p:cNvPr id="697" name="Line 87"/>
              <p:cNvSpPr/>
              <p:nvPr/>
            </p:nvSpPr>
            <p:spPr>
              <a:xfrm flipV="1">
                <a:off x="5790960" y="1981080"/>
                <a:ext cx="762120" cy="38088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" name="Line 88"/>
              <p:cNvSpPr/>
              <p:nvPr/>
            </p:nvSpPr>
            <p:spPr>
              <a:xfrm>
                <a:off x="5790960" y="2361960"/>
                <a:ext cx="762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99" name="Group 89"/>
          <p:cNvGrpSpPr/>
          <p:nvPr/>
        </p:nvGrpSpPr>
        <p:grpSpPr>
          <a:xfrm>
            <a:off x="7010280" y="1752480"/>
            <a:ext cx="1218960" cy="787680"/>
            <a:chOff x="7010280" y="1752480"/>
            <a:chExt cx="1218960" cy="787680"/>
          </a:xfrm>
        </p:grpSpPr>
        <p:grpSp>
          <p:nvGrpSpPr>
            <p:cNvPr id="700" name="Group 90"/>
            <p:cNvGrpSpPr/>
            <p:nvPr/>
          </p:nvGrpSpPr>
          <p:grpSpPr>
            <a:xfrm>
              <a:off x="7772400" y="1752480"/>
              <a:ext cx="456840" cy="787680"/>
              <a:chOff x="7772400" y="1752480"/>
              <a:chExt cx="456840" cy="787680"/>
            </a:xfrm>
          </p:grpSpPr>
          <p:sp>
            <p:nvSpPr>
              <p:cNvPr id="701" name="CustomShape 91"/>
              <p:cNvSpPr/>
              <p:nvPr/>
            </p:nvSpPr>
            <p:spPr>
              <a:xfrm>
                <a:off x="7772400" y="19051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2" name="CustomShape 92"/>
              <p:cNvSpPr/>
              <p:nvPr/>
            </p:nvSpPr>
            <p:spPr>
              <a:xfrm>
                <a:off x="7772400" y="17524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" name="CustomShape 93"/>
              <p:cNvSpPr/>
              <p:nvPr/>
            </p:nvSpPr>
            <p:spPr>
              <a:xfrm>
                <a:off x="7924680" y="19051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4" name="CustomShape 94"/>
              <p:cNvSpPr/>
              <p:nvPr/>
            </p:nvSpPr>
            <p:spPr>
              <a:xfrm>
                <a:off x="7924680" y="205740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" name="CustomShape 95"/>
              <p:cNvSpPr/>
              <p:nvPr/>
            </p:nvSpPr>
            <p:spPr>
              <a:xfrm>
                <a:off x="8077320" y="190512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" name="CustomShape 96"/>
              <p:cNvSpPr/>
              <p:nvPr/>
            </p:nvSpPr>
            <p:spPr>
              <a:xfrm>
                <a:off x="7772400" y="205740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" name="CustomShape 97"/>
              <p:cNvSpPr/>
              <p:nvPr/>
            </p:nvSpPr>
            <p:spPr>
              <a:xfrm>
                <a:off x="792468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CustomShape 98"/>
              <p:cNvSpPr/>
              <p:nvPr/>
            </p:nvSpPr>
            <p:spPr>
              <a:xfrm>
                <a:off x="8077320" y="205740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" name="CustomShape 99"/>
              <p:cNvSpPr/>
              <p:nvPr/>
            </p:nvSpPr>
            <p:spPr>
              <a:xfrm>
                <a:off x="8077320" y="175248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CustomShape 100"/>
              <p:cNvSpPr/>
              <p:nvPr/>
            </p:nvSpPr>
            <p:spPr>
              <a:xfrm>
                <a:off x="7835040" y="214488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711" name="Line 101"/>
            <p:cNvSpPr/>
            <p:nvPr/>
          </p:nvSpPr>
          <p:spPr>
            <a:xfrm>
              <a:off x="7010280" y="198108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2" name="Group 102"/>
          <p:cNvGrpSpPr/>
          <p:nvPr/>
        </p:nvGrpSpPr>
        <p:grpSpPr>
          <a:xfrm>
            <a:off x="8229600" y="1752480"/>
            <a:ext cx="1218600" cy="787680"/>
            <a:chOff x="8229600" y="1752480"/>
            <a:chExt cx="1218600" cy="787680"/>
          </a:xfrm>
        </p:grpSpPr>
        <p:grpSp>
          <p:nvGrpSpPr>
            <p:cNvPr id="713" name="Group 103"/>
            <p:cNvGrpSpPr/>
            <p:nvPr/>
          </p:nvGrpSpPr>
          <p:grpSpPr>
            <a:xfrm>
              <a:off x="8991720" y="1752480"/>
              <a:ext cx="456480" cy="787680"/>
              <a:chOff x="8991720" y="1752480"/>
              <a:chExt cx="456480" cy="787680"/>
            </a:xfrm>
          </p:grpSpPr>
          <p:sp>
            <p:nvSpPr>
              <p:cNvPr id="714" name="CustomShape 104"/>
              <p:cNvSpPr/>
              <p:nvPr/>
            </p:nvSpPr>
            <p:spPr>
              <a:xfrm>
                <a:off x="8991720" y="19051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CustomShape 105"/>
              <p:cNvSpPr/>
              <p:nvPr/>
            </p:nvSpPr>
            <p:spPr>
              <a:xfrm>
                <a:off x="8991720" y="17524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CustomShape 106"/>
              <p:cNvSpPr/>
              <p:nvPr/>
            </p:nvSpPr>
            <p:spPr>
              <a:xfrm>
                <a:off x="9144000" y="19051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" name="CustomShape 107"/>
              <p:cNvSpPr/>
              <p:nvPr/>
            </p:nvSpPr>
            <p:spPr>
              <a:xfrm>
                <a:off x="9144000" y="205740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8" name="CustomShape 108"/>
              <p:cNvSpPr/>
              <p:nvPr/>
            </p:nvSpPr>
            <p:spPr>
              <a:xfrm>
                <a:off x="9296280" y="190512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" name="CustomShape 109"/>
              <p:cNvSpPr/>
              <p:nvPr/>
            </p:nvSpPr>
            <p:spPr>
              <a:xfrm>
                <a:off x="8991720" y="205740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" name="CustomShape 110"/>
              <p:cNvSpPr/>
              <p:nvPr/>
            </p:nvSpPr>
            <p:spPr>
              <a:xfrm>
                <a:off x="929628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" name="CustomShape 111"/>
              <p:cNvSpPr/>
              <p:nvPr/>
            </p:nvSpPr>
            <p:spPr>
              <a:xfrm>
                <a:off x="9296280" y="205740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2" name="CustomShape 112"/>
              <p:cNvSpPr/>
              <p:nvPr/>
            </p:nvSpPr>
            <p:spPr>
              <a:xfrm>
                <a:off x="9144000" y="175248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" name="CustomShape 113"/>
              <p:cNvSpPr/>
              <p:nvPr/>
            </p:nvSpPr>
            <p:spPr>
              <a:xfrm>
                <a:off x="9054000" y="214488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724" name="Line 114"/>
            <p:cNvSpPr/>
            <p:nvPr/>
          </p:nvSpPr>
          <p:spPr>
            <a:xfrm>
              <a:off x="8229600" y="198108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5" name="Group 115"/>
          <p:cNvGrpSpPr/>
          <p:nvPr/>
        </p:nvGrpSpPr>
        <p:grpSpPr>
          <a:xfrm>
            <a:off x="5790960" y="3733920"/>
            <a:ext cx="1218960" cy="1699920"/>
            <a:chOff x="5790960" y="3733920"/>
            <a:chExt cx="1218960" cy="1699920"/>
          </a:xfrm>
        </p:grpSpPr>
        <p:grpSp>
          <p:nvGrpSpPr>
            <p:cNvPr id="726" name="Group 116"/>
            <p:cNvGrpSpPr/>
            <p:nvPr/>
          </p:nvGrpSpPr>
          <p:grpSpPr>
            <a:xfrm>
              <a:off x="6553080" y="3733920"/>
              <a:ext cx="456840" cy="1699920"/>
              <a:chOff x="6553080" y="3733920"/>
              <a:chExt cx="456840" cy="1699920"/>
            </a:xfrm>
          </p:grpSpPr>
          <p:grpSp>
            <p:nvGrpSpPr>
              <p:cNvPr id="727" name="Group 117"/>
              <p:cNvGrpSpPr/>
              <p:nvPr/>
            </p:nvGrpSpPr>
            <p:grpSpPr>
              <a:xfrm>
                <a:off x="6553080" y="4648320"/>
                <a:ext cx="456840" cy="785520"/>
                <a:chOff x="6553080" y="4648320"/>
                <a:chExt cx="456840" cy="785520"/>
              </a:xfrm>
            </p:grpSpPr>
            <p:sp>
              <p:nvSpPr>
                <p:cNvPr id="728" name="CustomShape 118"/>
                <p:cNvSpPr/>
                <p:nvPr/>
              </p:nvSpPr>
              <p:spPr>
                <a:xfrm>
                  <a:off x="6553080" y="46483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9" name="CustomShape 119"/>
                <p:cNvSpPr/>
                <p:nvPr/>
              </p:nvSpPr>
              <p:spPr>
                <a:xfrm>
                  <a:off x="6705720" y="480060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0" name="CustomShape 120"/>
                <p:cNvSpPr/>
                <p:nvPr/>
              </p:nvSpPr>
              <p:spPr>
                <a:xfrm>
                  <a:off x="6553080" y="48006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1" name="CustomShape 121"/>
                <p:cNvSpPr/>
                <p:nvPr/>
              </p:nvSpPr>
              <p:spPr>
                <a:xfrm>
                  <a:off x="6858000" y="48006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2" name="CustomShape 122"/>
                <p:cNvSpPr/>
                <p:nvPr/>
              </p:nvSpPr>
              <p:spPr>
                <a:xfrm>
                  <a:off x="6553080" y="49528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3" name="CustomShape 123"/>
                <p:cNvSpPr/>
                <p:nvPr/>
              </p:nvSpPr>
              <p:spPr>
                <a:xfrm>
                  <a:off x="6858000" y="46483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4" name="CustomShape 124"/>
                <p:cNvSpPr/>
                <p:nvPr/>
              </p:nvSpPr>
              <p:spPr>
                <a:xfrm>
                  <a:off x="6858000" y="49528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5" name="CustomShape 125"/>
                <p:cNvSpPr/>
                <p:nvPr/>
              </p:nvSpPr>
              <p:spPr>
                <a:xfrm>
                  <a:off x="6705720" y="46483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6" name="CustomShape 126"/>
                <p:cNvSpPr/>
                <p:nvPr/>
              </p:nvSpPr>
              <p:spPr>
                <a:xfrm>
                  <a:off x="6628320" y="50385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737" name="Group 127"/>
              <p:cNvGrpSpPr/>
              <p:nvPr/>
            </p:nvGrpSpPr>
            <p:grpSpPr>
              <a:xfrm>
                <a:off x="6553080" y="3733920"/>
                <a:ext cx="456840" cy="1370880"/>
                <a:chOff x="6553080" y="3733920"/>
                <a:chExt cx="456840" cy="1370880"/>
              </a:xfrm>
            </p:grpSpPr>
            <p:grpSp>
              <p:nvGrpSpPr>
                <p:cNvPr id="738" name="Group 128"/>
                <p:cNvGrpSpPr/>
                <p:nvPr/>
              </p:nvGrpSpPr>
              <p:grpSpPr>
                <a:xfrm>
                  <a:off x="6553080" y="3733920"/>
                  <a:ext cx="456840" cy="785520"/>
                  <a:chOff x="6553080" y="3733920"/>
                  <a:chExt cx="456840" cy="785520"/>
                </a:xfrm>
              </p:grpSpPr>
              <p:sp>
                <p:nvSpPr>
                  <p:cNvPr id="739" name="CustomShape 129"/>
                  <p:cNvSpPr/>
                  <p:nvPr/>
                </p:nvSpPr>
                <p:spPr>
                  <a:xfrm>
                    <a:off x="6705720" y="373392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0" name="CustomShape 130"/>
                  <p:cNvSpPr/>
                  <p:nvPr/>
                </p:nvSpPr>
                <p:spPr>
                  <a:xfrm>
                    <a:off x="6705720" y="388620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1" name="CustomShape 131"/>
                  <p:cNvSpPr/>
                  <p:nvPr/>
                </p:nvSpPr>
                <p:spPr>
                  <a:xfrm>
                    <a:off x="6553080" y="388620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2" name="CustomShape 132"/>
                  <p:cNvSpPr/>
                  <p:nvPr/>
                </p:nvSpPr>
                <p:spPr>
                  <a:xfrm>
                    <a:off x="6705720" y="403848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3" name="CustomShape 133"/>
                  <p:cNvSpPr/>
                  <p:nvPr/>
                </p:nvSpPr>
                <p:spPr>
                  <a:xfrm>
                    <a:off x="6858000" y="388620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4" name="CustomShape 134"/>
                  <p:cNvSpPr/>
                  <p:nvPr/>
                </p:nvSpPr>
                <p:spPr>
                  <a:xfrm>
                    <a:off x="6553080" y="403848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5" name="CustomShape 135"/>
                  <p:cNvSpPr/>
                  <p:nvPr/>
                </p:nvSpPr>
                <p:spPr>
                  <a:xfrm>
                    <a:off x="6553080" y="373392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6" name="CustomShape 136"/>
                  <p:cNvSpPr/>
                  <p:nvPr/>
                </p:nvSpPr>
                <p:spPr>
                  <a:xfrm>
                    <a:off x="6858000" y="403848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7" name="CustomShape 137"/>
                  <p:cNvSpPr/>
                  <p:nvPr/>
                </p:nvSpPr>
                <p:spPr>
                  <a:xfrm>
                    <a:off x="6858000" y="373392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8" name="CustomShape 138"/>
                  <p:cNvSpPr/>
                  <p:nvPr/>
                </p:nvSpPr>
                <p:spPr>
                  <a:xfrm>
                    <a:off x="6628320" y="412416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2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749" name="CustomShape 139"/>
                <p:cNvSpPr/>
                <p:nvPr/>
              </p:nvSpPr>
              <p:spPr>
                <a:xfrm>
                  <a:off x="6705720" y="49528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50" name="Group 140"/>
            <p:cNvGrpSpPr/>
            <p:nvPr/>
          </p:nvGrpSpPr>
          <p:grpSpPr>
            <a:xfrm>
              <a:off x="5790960" y="3962160"/>
              <a:ext cx="762120" cy="914400"/>
              <a:chOff x="5790960" y="3962160"/>
              <a:chExt cx="762120" cy="914400"/>
            </a:xfrm>
          </p:grpSpPr>
          <p:sp>
            <p:nvSpPr>
              <p:cNvPr id="751" name="Line 141"/>
              <p:cNvSpPr/>
              <p:nvPr/>
            </p:nvSpPr>
            <p:spPr>
              <a:xfrm flipV="1">
                <a:off x="5790960" y="3962160"/>
                <a:ext cx="76212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2" name="Line 142"/>
              <p:cNvSpPr/>
              <p:nvPr/>
            </p:nvSpPr>
            <p:spPr>
              <a:xfrm>
                <a:off x="5790960" y="4343400"/>
                <a:ext cx="762120" cy="533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53" name="Group 143"/>
          <p:cNvGrpSpPr/>
          <p:nvPr/>
        </p:nvGrpSpPr>
        <p:grpSpPr>
          <a:xfrm>
            <a:off x="7010280" y="3733920"/>
            <a:ext cx="1218960" cy="785520"/>
            <a:chOff x="7010280" y="3733920"/>
            <a:chExt cx="1218960" cy="785520"/>
          </a:xfrm>
        </p:grpSpPr>
        <p:grpSp>
          <p:nvGrpSpPr>
            <p:cNvPr id="754" name="Group 144"/>
            <p:cNvGrpSpPr/>
            <p:nvPr/>
          </p:nvGrpSpPr>
          <p:grpSpPr>
            <a:xfrm>
              <a:off x="7772400" y="3733920"/>
              <a:ext cx="456840" cy="785520"/>
              <a:chOff x="7772400" y="3733920"/>
              <a:chExt cx="456840" cy="785520"/>
            </a:xfrm>
          </p:grpSpPr>
          <p:sp>
            <p:nvSpPr>
              <p:cNvPr id="755" name="CustomShape 145"/>
              <p:cNvSpPr/>
              <p:nvPr/>
            </p:nvSpPr>
            <p:spPr>
              <a:xfrm>
                <a:off x="792468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" name="CustomShape 146"/>
              <p:cNvSpPr/>
              <p:nvPr/>
            </p:nvSpPr>
            <p:spPr>
              <a:xfrm>
                <a:off x="792468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CustomShape 147"/>
              <p:cNvSpPr/>
              <p:nvPr/>
            </p:nvSpPr>
            <p:spPr>
              <a:xfrm>
                <a:off x="7772400" y="37339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" name="CustomShape 148"/>
              <p:cNvSpPr/>
              <p:nvPr/>
            </p:nvSpPr>
            <p:spPr>
              <a:xfrm>
                <a:off x="792468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" name="CustomShape 149"/>
              <p:cNvSpPr/>
              <p:nvPr/>
            </p:nvSpPr>
            <p:spPr>
              <a:xfrm>
                <a:off x="807732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" name="CustomShape 150"/>
              <p:cNvSpPr/>
              <p:nvPr/>
            </p:nvSpPr>
            <p:spPr>
              <a:xfrm>
                <a:off x="777240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" name="CustomShape 151"/>
              <p:cNvSpPr/>
              <p:nvPr/>
            </p:nvSpPr>
            <p:spPr>
              <a:xfrm>
                <a:off x="7772400" y="38862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2" name="CustomShape 152"/>
              <p:cNvSpPr/>
              <p:nvPr/>
            </p:nvSpPr>
            <p:spPr>
              <a:xfrm>
                <a:off x="807732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CustomShape 153"/>
              <p:cNvSpPr/>
              <p:nvPr/>
            </p:nvSpPr>
            <p:spPr>
              <a:xfrm>
                <a:off x="807732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4" name="CustomShape 154"/>
              <p:cNvSpPr/>
              <p:nvPr/>
            </p:nvSpPr>
            <p:spPr>
              <a:xfrm>
                <a:off x="784764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765" name="Line 155"/>
            <p:cNvSpPr/>
            <p:nvPr/>
          </p:nvSpPr>
          <p:spPr>
            <a:xfrm>
              <a:off x="7010280" y="39621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6" name="Group 156"/>
          <p:cNvGrpSpPr/>
          <p:nvPr/>
        </p:nvGrpSpPr>
        <p:grpSpPr>
          <a:xfrm>
            <a:off x="8229600" y="3200400"/>
            <a:ext cx="1218600" cy="1852560"/>
            <a:chOff x="8229600" y="3200400"/>
            <a:chExt cx="1218600" cy="1852560"/>
          </a:xfrm>
        </p:grpSpPr>
        <p:grpSp>
          <p:nvGrpSpPr>
            <p:cNvPr id="767" name="Group 157"/>
            <p:cNvGrpSpPr/>
            <p:nvPr/>
          </p:nvGrpSpPr>
          <p:grpSpPr>
            <a:xfrm>
              <a:off x="8991720" y="3200400"/>
              <a:ext cx="456480" cy="1852560"/>
              <a:chOff x="8991720" y="3200400"/>
              <a:chExt cx="456480" cy="1852560"/>
            </a:xfrm>
          </p:grpSpPr>
          <p:grpSp>
            <p:nvGrpSpPr>
              <p:cNvPr id="768" name="Group 158"/>
              <p:cNvGrpSpPr/>
              <p:nvPr/>
            </p:nvGrpSpPr>
            <p:grpSpPr>
              <a:xfrm>
                <a:off x="8991720" y="3200400"/>
                <a:ext cx="456480" cy="785880"/>
                <a:chOff x="8991720" y="3200400"/>
                <a:chExt cx="456480" cy="785880"/>
              </a:xfrm>
            </p:grpSpPr>
            <p:sp>
              <p:nvSpPr>
                <p:cNvPr id="769" name="CustomShape 159"/>
                <p:cNvSpPr/>
                <p:nvPr/>
              </p:nvSpPr>
              <p:spPr>
                <a:xfrm>
                  <a:off x="9144000" y="320040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0" name="CustomShape 160"/>
                <p:cNvSpPr/>
                <p:nvPr/>
              </p:nvSpPr>
              <p:spPr>
                <a:xfrm>
                  <a:off x="9144000" y="335268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1" name="CustomShape 161"/>
                <p:cNvSpPr/>
                <p:nvPr/>
              </p:nvSpPr>
              <p:spPr>
                <a:xfrm>
                  <a:off x="8991720" y="32004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2" name="CustomShape 162"/>
                <p:cNvSpPr/>
                <p:nvPr/>
              </p:nvSpPr>
              <p:spPr>
                <a:xfrm>
                  <a:off x="9144000" y="350532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3" name="CustomShape 163"/>
                <p:cNvSpPr/>
                <p:nvPr/>
              </p:nvSpPr>
              <p:spPr>
                <a:xfrm>
                  <a:off x="9296280" y="335268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4" name="CustomShape 164"/>
                <p:cNvSpPr/>
                <p:nvPr/>
              </p:nvSpPr>
              <p:spPr>
                <a:xfrm>
                  <a:off x="8991720" y="33526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5" name="CustomShape 165"/>
                <p:cNvSpPr/>
                <p:nvPr/>
              </p:nvSpPr>
              <p:spPr>
                <a:xfrm>
                  <a:off x="8991720" y="35053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" name="CustomShape 166"/>
                <p:cNvSpPr/>
                <p:nvPr/>
              </p:nvSpPr>
              <p:spPr>
                <a:xfrm>
                  <a:off x="9296280" y="350532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7" name="CustomShape 167"/>
                <p:cNvSpPr/>
                <p:nvPr/>
              </p:nvSpPr>
              <p:spPr>
                <a:xfrm>
                  <a:off x="9296280" y="320040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8" name="CustomShape 168"/>
                <p:cNvSpPr/>
                <p:nvPr/>
              </p:nvSpPr>
              <p:spPr>
                <a:xfrm>
                  <a:off x="9066960" y="359100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sp>
            <p:nvSpPr>
              <p:cNvPr id="779" name="CustomShape 169"/>
              <p:cNvSpPr/>
              <p:nvPr/>
            </p:nvSpPr>
            <p:spPr>
              <a:xfrm>
                <a:off x="9066960" y="465768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0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780" name="Group 170"/>
            <p:cNvGrpSpPr/>
            <p:nvPr/>
          </p:nvGrpSpPr>
          <p:grpSpPr>
            <a:xfrm>
              <a:off x="8229600" y="3429000"/>
              <a:ext cx="761760" cy="1066680"/>
              <a:chOff x="8229600" y="3429000"/>
              <a:chExt cx="761760" cy="1066680"/>
            </a:xfrm>
          </p:grpSpPr>
          <p:sp>
            <p:nvSpPr>
              <p:cNvPr id="781" name="Line 171"/>
              <p:cNvSpPr/>
              <p:nvPr/>
            </p:nvSpPr>
            <p:spPr>
              <a:xfrm flipV="1">
                <a:off x="8229600" y="3429000"/>
                <a:ext cx="761760" cy="533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2" name="Line 172"/>
              <p:cNvSpPr/>
              <p:nvPr/>
            </p:nvSpPr>
            <p:spPr>
              <a:xfrm>
                <a:off x="8229600" y="3962160"/>
                <a:ext cx="761760" cy="5335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83" name="Group 173"/>
          <p:cNvGrpSpPr/>
          <p:nvPr/>
        </p:nvGrpSpPr>
        <p:grpSpPr>
          <a:xfrm>
            <a:off x="4572000" y="2133720"/>
            <a:ext cx="1218600" cy="4000320"/>
            <a:chOff x="4572000" y="2133720"/>
            <a:chExt cx="1218600" cy="4000320"/>
          </a:xfrm>
        </p:grpSpPr>
        <p:grpSp>
          <p:nvGrpSpPr>
            <p:cNvPr id="784" name="Group 174"/>
            <p:cNvGrpSpPr/>
            <p:nvPr/>
          </p:nvGrpSpPr>
          <p:grpSpPr>
            <a:xfrm>
              <a:off x="5334120" y="2133720"/>
              <a:ext cx="456480" cy="4000320"/>
              <a:chOff x="5334120" y="2133720"/>
              <a:chExt cx="456480" cy="4000320"/>
            </a:xfrm>
          </p:grpSpPr>
          <p:grpSp>
            <p:nvGrpSpPr>
              <p:cNvPr id="785" name="Group 175"/>
              <p:cNvGrpSpPr/>
              <p:nvPr/>
            </p:nvGrpSpPr>
            <p:grpSpPr>
              <a:xfrm>
                <a:off x="5334120" y="2133720"/>
                <a:ext cx="456480" cy="787320"/>
                <a:chOff x="5334120" y="2133720"/>
                <a:chExt cx="456480" cy="787320"/>
              </a:xfrm>
            </p:grpSpPr>
            <p:sp>
              <p:nvSpPr>
                <p:cNvPr id="786" name="CustomShape 176"/>
                <p:cNvSpPr/>
                <p:nvPr/>
              </p:nvSpPr>
              <p:spPr>
                <a:xfrm>
                  <a:off x="5334120" y="21337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7" name="CustomShape 177"/>
                <p:cNvSpPr/>
                <p:nvPr/>
              </p:nvSpPr>
              <p:spPr>
                <a:xfrm>
                  <a:off x="5486400" y="21337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8" name="CustomShape 178"/>
                <p:cNvSpPr/>
                <p:nvPr/>
              </p:nvSpPr>
              <p:spPr>
                <a:xfrm>
                  <a:off x="5486400" y="22860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9" name="CustomShape 179"/>
                <p:cNvSpPr/>
                <p:nvPr/>
              </p:nvSpPr>
              <p:spPr>
                <a:xfrm>
                  <a:off x="5486400" y="24382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0" name="CustomShape 180"/>
                <p:cNvSpPr/>
                <p:nvPr/>
              </p:nvSpPr>
              <p:spPr>
                <a:xfrm>
                  <a:off x="5638680" y="22860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1" name="CustomShape 181"/>
                <p:cNvSpPr/>
                <p:nvPr/>
              </p:nvSpPr>
              <p:spPr>
                <a:xfrm>
                  <a:off x="5334120" y="24382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2" name="CustomShape 182"/>
                <p:cNvSpPr/>
                <p:nvPr/>
              </p:nvSpPr>
              <p:spPr>
                <a:xfrm>
                  <a:off x="5334120" y="22860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3" name="CustomShape 183"/>
                <p:cNvSpPr/>
                <p:nvPr/>
              </p:nvSpPr>
              <p:spPr>
                <a:xfrm>
                  <a:off x="5638680" y="24382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4" name="CustomShape 184"/>
                <p:cNvSpPr/>
                <p:nvPr/>
              </p:nvSpPr>
              <p:spPr>
                <a:xfrm>
                  <a:off x="5638680" y="21337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5" name="CustomShape 185"/>
                <p:cNvSpPr/>
                <p:nvPr/>
              </p:nvSpPr>
              <p:spPr>
                <a:xfrm>
                  <a:off x="5396400" y="25257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796" name="Group 186"/>
              <p:cNvGrpSpPr/>
              <p:nvPr/>
            </p:nvGrpSpPr>
            <p:grpSpPr>
              <a:xfrm>
                <a:off x="5334120" y="4114800"/>
                <a:ext cx="456480" cy="2019240"/>
                <a:chOff x="5334120" y="4114800"/>
                <a:chExt cx="456480" cy="2019240"/>
              </a:xfrm>
            </p:grpSpPr>
            <p:grpSp>
              <p:nvGrpSpPr>
                <p:cNvPr id="797" name="Group 187"/>
                <p:cNvGrpSpPr/>
                <p:nvPr/>
              </p:nvGrpSpPr>
              <p:grpSpPr>
                <a:xfrm>
                  <a:off x="5334120" y="5334120"/>
                  <a:ext cx="456480" cy="799920"/>
                  <a:chOff x="5334120" y="5334120"/>
                  <a:chExt cx="456480" cy="799920"/>
                </a:xfrm>
              </p:grpSpPr>
              <p:sp>
                <p:nvSpPr>
                  <p:cNvPr id="798" name="CustomShape 188"/>
                  <p:cNvSpPr/>
                  <p:nvPr/>
                </p:nvSpPr>
                <p:spPr>
                  <a:xfrm>
                    <a:off x="5334120" y="533412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9" name="CustomShape 189"/>
                  <p:cNvSpPr/>
                  <p:nvPr/>
                </p:nvSpPr>
                <p:spPr>
                  <a:xfrm>
                    <a:off x="5486400" y="533412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0" name="CustomShape 190"/>
                  <p:cNvSpPr/>
                  <p:nvPr/>
                </p:nvSpPr>
                <p:spPr>
                  <a:xfrm>
                    <a:off x="5334120" y="548640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1" name="CustomShape 191"/>
                  <p:cNvSpPr/>
                  <p:nvPr/>
                </p:nvSpPr>
                <p:spPr>
                  <a:xfrm>
                    <a:off x="5486400" y="563868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2" name="CustomShape 192"/>
                  <p:cNvSpPr/>
                  <p:nvPr/>
                </p:nvSpPr>
                <p:spPr>
                  <a:xfrm>
                    <a:off x="5486400" y="548640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3" name="CustomShape 193"/>
                  <p:cNvSpPr/>
                  <p:nvPr/>
                </p:nvSpPr>
                <p:spPr>
                  <a:xfrm>
                    <a:off x="5334120" y="563868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4" name="CustomShape 194"/>
                  <p:cNvSpPr/>
                  <p:nvPr/>
                </p:nvSpPr>
                <p:spPr>
                  <a:xfrm>
                    <a:off x="5638680" y="548640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5" name="CustomShape 195"/>
                  <p:cNvSpPr/>
                  <p:nvPr/>
                </p:nvSpPr>
                <p:spPr>
                  <a:xfrm>
                    <a:off x="5638680" y="563868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6" name="CustomShape 196"/>
                  <p:cNvSpPr/>
                  <p:nvPr/>
                </p:nvSpPr>
                <p:spPr>
                  <a:xfrm>
                    <a:off x="5638680" y="533412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7" name="CustomShape 197"/>
                  <p:cNvSpPr/>
                  <p:nvPr/>
                </p:nvSpPr>
                <p:spPr>
                  <a:xfrm>
                    <a:off x="5396400" y="573876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4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808" name="Group 198"/>
                <p:cNvGrpSpPr/>
                <p:nvPr/>
              </p:nvGrpSpPr>
              <p:grpSpPr>
                <a:xfrm>
                  <a:off x="5334120" y="4114800"/>
                  <a:ext cx="456480" cy="785880"/>
                  <a:chOff x="5334120" y="4114800"/>
                  <a:chExt cx="456480" cy="785880"/>
                </a:xfrm>
              </p:grpSpPr>
              <p:sp>
                <p:nvSpPr>
                  <p:cNvPr id="809" name="CustomShape 199"/>
                  <p:cNvSpPr/>
                  <p:nvPr/>
                </p:nvSpPr>
                <p:spPr>
                  <a:xfrm>
                    <a:off x="5334120" y="411480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0" name="CustomShape 200"/>
                  <p:cNvSpPr/>
                  <p:nvPr/>
                </p:nvSpPr>
                <p:spPr>
                  <a:xfrm>
                    <a:off x="5486400" y="426708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1" name="CustomShape 201"/>
                  <p:cNvSpPr/>
                  <p:nvPr/>
                </p:nvSpPr>
                <p:spPr>
                  <a:xfrm>
                    <a:off x="5334120" y="426708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2" name="CustomShape 202"/>
                  <p:cNvSpPr/>
                  <p:nvPr/>
                </p:nvSpPr>
                <p:spPr>
                  <a:xfrm>
                    <a:off x="5486400" y="441972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3" name="CustomShape 203"/>
                  <p:cNvSpPr/>
                  <p:nvPr/>
                </p:nvSpPr>
                <p:spPr>
                  <a:xfrm>
                    <a:off x="5638680" y="426708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4" name="CustomShape 204"/>
                  <p:cNvSpPr/>
                  <p:nvPr/>
                </p:nvSpPr>
                <p:spPr>
                  <a:xfrm>
                    <a:off x="5334120" y="441972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5" name="CustomShape 205"/>
                  <p:cNvSpPr/>
                  <p:nvPr/>
                </p:nvSpPr>
                <p:spPr>
                  <a:xfrm>
                    <a:off x="5486400" y="411480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6" name="CustomShape 206"/>
                  <p:cNvSpPr/>
                  <p:nvPr/>
                </p:nvSpPr>
                <p:spPr>
                  <a:xfrm>
                    <a:off x="5638680" y="441972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7" name="CustomShape 207"/>
                  <p:cNvSpPr/>
                  <p:nvPr/>
                </p:nvSpPr>
                <p:spPr>
                  <a:xfrm>
                    <a:off x="5638680" y="411480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8" name="CustomShape 208"/>
                  <p:cNvSpPr/>
                  <p:nvPr/>
                </p:nvSpPr>
                <p:spPr>
                  <a:xfrm>
                    <a:off x="5409360" y="450540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3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</p:grpSp>
        </p:grpSp>
        <p:grpSp>
          <p:nvGrpSpPr>
            <p:cNvPr id="819" name="Group 209"/>
            <p:cNvGrpSpPr/>
            <p:nvPr/>
          </p:nvGrpSpPr>
          <p:grpSpPr>
            <a:xfrm>
              <a:off x="4572000" y="2361960"/>
              <a:ext cx="761760" cy="3200400"/>
              <a:chOff x="4572000" y="2361960"/>
              <a:chExt cx="761760" cy="3200400"/>
            </a:xfrm>
          </p:grpSpPr>
          <p:grpSp>
            <p:nvGrpSpPr>
              <p:cNvPr id="820" name="Group 210"/>
              <p:cNvGrpSpPr/>
              <p:nvPr/>
            </p:nvGrpSpPr>
            <p:grpSpPr>
              <a:xfrm>
                <a:off x="4572000" y="4343400"/>
                <a:ext cx="761760" cy="1218960"/>
                <a:chOff x="4572000" y="4343400"/>
                <a:chExt cx="761760" cy="1218960"/>
              </a:xfrm>
            </p:grpSpPr>
            <p:sp>
              <p:nvSpPr>
                <p:cNvPr id="821" name="Line 211"/>
                <p:cNvSpPr/>
                <p:nvPr/>
              </p:nvSpPr>
              <p:spPr>
                <a:xfrm>
                  <a:off x="4572000" y="4343400"/>
                  <a:ext cx="761760" cy="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22" name="Line 212"/>
                <p:cNvSpPr/>
                <p:nvPr/>
              </p:nvSpPr>
              <p:spPr>
                <a:xfrm>
                  <a:off x="4572000" y="4343400"/>
                  <a:ext cx="761760" cy="121896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23" name="Line 213"/>
              <p:cNvSpPr/>
              <p:nvPr/>
            </p:nvSpPr>
            <p:spPr>
              <a:xfrm flipV="1">
                <a:off x="4572000" y="2361960"/>
                <a:ext cx="761760" cy="19814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24" name="CustomShape 214"/>
          <p:cNvSpPr/>
          <p:nvPr/>
        </p:nvSpPr>
        <p:spPr>
          <a:xfrm>
            <a:off x="-239040" y="1138680"/>
            <a:ext cx="7944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h(N) = number of misplaced numbered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5" name="CustomShape 215"/>
          <p:cNvSpPr/>
          <p:nvPr/>
        </p:nvSpPr>
        <p:spPr>
          <a:xfrm>
            <a:off x="1701720" y="6254640"/>
            <a:ext cx="4064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latin typeface="Calibri"/>
              </a:rPr>
              <a:t>The white tile is the empty tile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nodeType="clickEffect" fill="hold">
                      <p:stCondLst>
                        <p:cond delay="indefinite"/>
                      </p:stCondLst>
                      <p:childTnLst>
                        <p:par>
                          <p:cTn id="27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nodeType="clickEffect" fill="hold">
                      <p:stCondLst>
                        <p:cond delay="indefinite"/>
                      </p:stCondLst>
                      <p:childTnLst>
                        <p:par>
                          <p:cTn id="27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nodeType="clickEffect" fill="hold">
                      <p:stCondLst>
                        <p:cond delay="indefinite"/>
                      </p:stCondLst>
                      <p:childTnLst>
                        <p:par>
                          <p:cTn id="28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nodeType="clickEffect" fill="hold">
                      <p:stCondLst>
                        <p:cond delay="indefinite"/>
                      </p:stCondLst>
                      <p:childTnLst>
                        <p:par>
                          <p:cTn id="2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nodeType="clickEffect" fill="hold">
                      <p:stCondLst>
                        <p:cond delay="indefinite"/>
                      </p:stCondLst>
                      <p:childTnLst>
                        <p:par>
                          <p:cTn id="2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nodeType="clickEffect" fill="hold">
                      <p:stCondLst>
                        <p:cond delay="indefinite"/>
                      </p:stCondLst>
                      <p:childTnLst>
                        <p:par>
                          <p:cTn id="2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nodeType="clickEffect" fill="hold">
                      <p:stCondLst>
                        <p:cond delay="indefinite"/>
                      </p:stCondLst>
                      <p:childTnLst>
                        <p:par>
                          <p:cTn id="29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nodeType="clickEffect" fill="hold">
                      <p:stCondLst>
                        <p:cond delay="indefinite"/>
                      </p:stCondLst>
                      <p:childTnLst>
                        <p:par>
                          <p:cTn id="3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extShape 1"/>
          <p:cNvSpPr txBox="1"/>
          <p:nvPr/>
        </p:nvSpPr>
        <p:spPr>
          <a:xfrm>
            <a:off x="0" y="-381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7" name="Group 2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828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12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838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839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8" name="Group 23"/>
          <p:cNvGrpSpPr/>
          <p:nvPr/>
        </p:nvGrpSpPr>
        <p:grpSpPr>
          <a:xfrm>
            <a:off x="3352680" y="2133720"/>
            <a:ext cx="1218960" cy="3987720"/>
            <a:chOff x="3352680" y="2133720"/>
            <a:chExt cx="1218960" cy="3987720"/>
          </a:xfrm>
        </p:grpSpPr>
        <p:grpSp>
          <p:nvGrpSpPr>
            <p:cNvPr id="849" name="Group 24"/>
            <p:cNvGrpSpPr/>
            <p:nvPr/>
          </p:nvGrpSpPr>
          <p:grpSpPr>
            <a:xfrm>
              <a:off x="4114800" y="2133720"/>
              <a:ext cx="456840" cy="3987720"/>
              <a:chOff x="4114800" y="2133720"/>
              <a:chExt cx="456840" cy="3987720"/>
            </a:xfrm>
          </p:grpSpPr>
          <p:grpSp>
            <p:nvGrpSpPr>
              <p:cNvPr id="850" name="Group 25"/>
              <p:cNvGrpSpPr/>
              <p:nvPr/>
            </p:nvGrpSpPr>
            <p:grpSpPr>
              <a:xfrm>
                <a:off x="4114800" y="2133720"/>
                <a:ext cx="456840" cy="787320"/>
                <a:chOff x="4114800" y="2133720"/>
                <a:chExt cx="456840" cy="787320"/>
              </a:xfrm>
            </p:grpSpPr>
            <p:sp>
              <p:nvSpPr>
                <p:cNvPr id="851" name="CustomShape 26"/>
                <p:cNvSpPr/>
                <p:nvPr/>
              </p:nvSpPr>
              <p:spPr>
                <a:xfrm>
                  <a:off x="4114800" y="21337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2" name="CustomShape 27"/>
                <p:cNvSpPr/>
                <p:nvPr/>
              </p:nvSpPr>
              <p:spPr>
                <a:xfrm>
                  <a:off x="4267080" y="21337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3" name="CustomShape 28"/>
                <p:cNvSpPr/>
                <p:nvPr/>
              </p:nvSpPr>
              <p:spPr>
                <a:xfrm>
                  <a:off x="4114800" y="22860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4" name="CustomShape 29"/>
                <p:cNvSpPr/>
                <p:nvPr/>
              </p:nvSpPr>
              <p:spPr>
                <a:xfrm>
                  <a:off x="4267080" y="22860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5" name="CustomShape 30"/>
                <p:cNvSpPr/>
                <p:nvPr/>
              </p:nvSpPr>
              <p:spPr>
                <a:xfrm>
                  <a:off x="4419720" y="22860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6" name="CustomShape 31"/>
                <p:cNvSpPr/>
                <p:nvPr/>
              </p:nvSpPr>
              <p:spPr>
                <a:xfrm>
                  <a:off x="4267080" y="24382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7" name="CustomShape 32"/>
                <p:cNvSpPr/>
                <p:nvPr/>
              </p:nvSpPr>
              <p:spPr>
                <a:xfrm>
                  <a:off x="4114800" y="24382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8" name="CustomShape 33"/>
                <p:cNvSpPr/>
                <p:nvPr/>
              </p:nvSpPr>
              <p:spPr>
                <a:xfrm>
                  <a:off x="4419720" y="24382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9" name="CustomShape 34"/>
                <p:cNvSpPr/>
                <p:nvPr/>
              </p:nvSpPr>
              <p:spPr>
                <a:xfrm>
                  <a:off x="4419720" y="21337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0" name="CustomShape 35"/>
                <p:cNvSpPr/>
                <p:nvPr/>
              </p:nvSpPr>
              <p:spPr>
                <a:xfrm>
                  <a:off x="4177440" y="25257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861" name="Group 36"/>
              <p:cNvGrpSpPr/>
              <p:nvPr/>
            </p:nvGrpSpPr>
            <p:grpSpPr>
              <a:xfrm>
                <a:off x="4114800" y="5334120"/>
                <a:ext cx="456840" cy="787320"/>
                <a:chOff x="4114800" y="5334120"/>
                <a:chExt cx="456840" cy="787320"/>
              </a:xfrm>
            </p:grpSpPr>
            <p:sp>
              <p:nvSpPr>
                <p:cNvPr id="862" name="CustomShape 37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3" name="CustomShape 38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4" name="CustomShape 39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5" name="CustomShape 40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6" name="CustomShape 41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7" name="CustomShape 42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8" name="CustomShape 43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9" name="CustomShape 44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0" name="CustomShape 45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1" name="CustomShape 46"/>
                <p:cNvSpPr/>
                <p:nvPr/>
              </p:nvSpPr>
              <p:spPr>
                <a:xfrm>
                  <a:off x="4177440" y="57261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872" name="Group 47"/>
              <p:cNvGrpSpPr/>
              <p:nvPr/>
            </p:nvGrpSpPr>
            <p:grpSpPr>
              <a:xfrm>
                <a:off x="4114800" y="4114800"/>
                <a:ext cx="456840" cy="787320"/>
                <a:chOff x="4114800" y="4114800"/>
                <a:chExt cx="456840" cy="787320"/>
              </a:xfrm>
            </p:grpSpPr>
            <p:sp>
              <p:nvSpPr>
                <p:cNvPr id="873" name="CustomShape 48"/>
                <p:cNvSpPr/>
                <p:nvPr/>
              </p:nvSpPr>
              <p:spPr>
                <a:xfrm>
                  <a:off x="4114800" y="411480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4" name="CustomShape 49"/>
                <p:cNvSpPr/>
                <p:nvPr/>
              </p:nvSpPr>
              <p:spPr>
                <a:xfrm>
                  <a:off x="4267080" y="411480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5" name="CustomShape 50"/>
                <p:cNvSpPr/>
                <p:nvPr/>
              </p:nvSpPr>
              <p:spPr>
                <a:xfrm>
                  <a:off x="4114800" y="426708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6" name="CustomShape 51"/>
                <p:cNvSpPr/>
                <p:nvPr/>
              </p:nvSpPr>
              <p:spPr>
                <a:xfrm>
                  <a:off x="4267080" y="441972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7" name="CustomShape 52"/>
                <p:cNvSpPr/>
                <p:nvPr/>
              </p:nvSpPr>
              <p:spPr>
                <a:xfrm>
                  <a:off x="4419720" y="426708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8" name="CustomShape 53"/>
                <p:cNvSpPr/>
                <p:nvPr/>
              </p:nvSpPr>
              <p:spPr>
                <a:xfrm>
                  <a:off x="4114800" y="441972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9" name="CustomShape 54"/>
                <p:cNvSpPr/>
                <p:nvPr/>
              </p:nvSpPr>
              <p:spPr>
                <a:xfrm>
                  <a:off x="4267080" y="42670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0" name="CustomShape 55"/>
                <p:cNvSpPr/>
                <p:nvPr/>
              </p:nvSpPr>
              <p:spPr>
                <a:xfrm>
                  <a:off x="4419720" y="441972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1" name="CustomShape 56"/>
                <p:cNvSpPr/>
                <p:nvPr/>
              </p:nvSpPr>
              <p:spPr>
                <a:xfrm>
                  <a:off x="4419720" y="411480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2" name="CustomShape 57"/>
                <p:cNvSpPr/>
                <p:nvPr/>
              </p:nvSpPr>
              <p:spPr>
                <a:xfrm>
                  <a:off x="4177440" y="450684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883" name="Group 58"/>
            <p:cNvGrpSpPr/>
            <p:nvPr/>
          </p:nvGrpSpPr>
          <p:grpSpPr>
            <a:xfrm>
              <a:off x="3352680" y="2361960"/>
              <a:ext cx="762120" cy="3200400"/>
              <a:chOff x="3352680" y="2361960"/>
              <a:chExt cx="762120" cy="3200400"/>
            </a:xfrm>
          </p:grpSpPr>
          <p:sp>
            <p:nvSpPr>
              <p:cNvPr id="884" name="Line 59"/>
              <p:cNvSpPr/>
              <p:nvPr/>
            </p:nvSpPr>
            <p:spPr>
              <a:xfrm>
                <a:off x="3352680" y="3886200"/>
                <a:ext cx="762120" cy="4572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5" name="Line 60"/>
              <p:cNvSpPr/>
              <p:nvPr/>
            </p:nvSpPr>
            <p:spPr>
              <a:xfrm flipV="1">
                <a:off x="3352680" y="2361960"/>
                <a:ext cx="762120" cy="1524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6" name="Line 61"/>
              <p:cNvSpPr/>
              <p:nvPr/>
            </p:nvSpPr>
            <p:spPr>
              <a:xfrm>
                <a:off x="3352680" y="3886200"/>
                <a:ext cx="762120" cy="1676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87" name="Group 62"/>
          <p:cNvGrpSpPr/>
          <p:nvPr/>
        </p:nvGrpSpPr>
        <p:grpSpPr>
          <a:xfrm>
            <a:off x="5790960" y="1752480"/>
            <a:ext cx="3657240" cy="1523520"/>
            <a:chOff x="5790960" y="1752480"/>
            <a:chExt cx="3657240" cy="1523520"/>
          </a:xfrm>
        </p:grpSpPr>
        <p:sp>
          <p:nvSpPr>
            <p:cNvPr id="888" name="CustomShape 63"/>
            <p:cNvSpPr/>
            <p:nvPr/>
          </p:nvSpPr>
          <p:spPr>
            <a:xfrm>
              <a:off x="655308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64"/>
            <p:cNvSpPr/>
            <p:nvPr/>
          </p:nvSpPr>
          <p:spPr>
            <a:xfrm>
              <a:off x="670572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65"/>
            <p:cNvSpPr/>
            <p:nvPr/>
          </p:nvSpPr>
          <p:spPr>
            <a:xfrm>
              <a:off x="670572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66"/>
            <p:cNvSpPr/>
            <p:nvPr/>
          </p:nvSpPr>
          <p:spPr>
            <a:xfrm>
              <a:off x="670572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67"/>
            <p:cNvSpPr/>
            <p:nvPr/>
          </p:nvSpPr>
          <p:spPr>
            <a:xfrm>
              <a:off x="685800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68"/>
            <p:cNvSpPr/>
            <p:nvPr/>
          </p:nvSpPr>
          <p:spPr>
            <a:xfrm>
              <a:off x="655308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69"/>
            <p:cNvSpPr/>
            <p:nvPr/>
          </p:nvSpPr>
          <p:spPr>
            <a:xfrm>
              <a:off x="655308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70"/>
            <p:cNvSpPr/>
            <p:nvPr/>
          </p:nvSpPr>
          <p:spPr>
            <a:xfrm>
              <a:off x="685800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71"/>
            <p:cNvSpPr/>
            <p:nvPr/>
          </p:nvSpPr>
          <p:spPr>
            <a:xfrm>
              <a:off x="685800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72"/>
            <p:cNvSpPr/>
            <p:nvPr/>
          </p:nvSpPr>
          <p:spPr>
            <a:xfrm>
              <a:off x="6553080" y="2819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73"/>
            <p:cNvSpPr/>
            <p:nvPr/>
          </p:nvSpPr>
          <p:spPr>
            <a:xfrm>
              <a:off x="6705720" y="2819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74"/>
            <p:cNvSpPr/>
            <p:nvPr/>
          </p:nvSpPr>
          <p:spPr>
            <a:xfrm>
              <a:off x="6705720" y="29718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75"/>
            <p:cNvSpPr/>
            <p:nvPr/>
          </p:nvSpPr>
          <p:spPr>
            <a:xfrm>
              <a:off x="6705720" y="31240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76"/>
            <p:cNvSpPr/>
            <p:nvPr/>
          </p:nvSpPr>
          <p:spPr>
            <a:xfrm>
              <a:off x="6858000" y="29718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77"/>
            <p:cNvSpPr/>
            <p:nvPr/>
          </p:nvSpPr>
          <p:spPr>
            <a:xfrm>
              <a:off x="6553080" y="29718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78"/>
            <p:cNvSpPr/>
            <p:nvPr/>
          </p:nvSpPr>
          <p:spPr>
            <a:xfrm>
              <a:off x="6553080" y="31240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79"/>
            <p:cNvSpPr/>
            <p:nvPr/>
          </p:nvSpPr>
          <p:spPr>
            <a:xfrm>
              <a:off x="6858000" y="31240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80"/>
            <p:cNvSpPr/>
            <p:nvPr/>
          </p:nvSpPr>
          <p:spPr>
            <a:xfrm>
              <a:off x="6858000" y="2819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Line 81"/>
            <p:cNvSpPr/>
            <p:nvPr/>
          </p:nvSpPr>
          <p:spPr>
            <a:xfrm flipV="1">
              <a:off x="5790960" y="1981080"/>
              <a:ext cx="762120" cy="380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Line 82"/>
            <p:cNvSpPr/>
            <p:nvPr/>
          </p:nvSpPr>
          <p:spPr>
            <a:xfrm>
              <a:off x="5790960" y="2361960"/>
              <a:ext cx="762120" cy="6858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8" name="Group 83"/>
            <p:cNvGrpSpPr/>
            <p:nvPr/>
          </p:nvGrpSpPr>
          <p:grpSpPr>
            <a:xfrm>
              <a:off x="7772400" y="1752480"/>
              <a:ext cx="456840" cy="456840"/>
              <a:chOff x="7772400" y="1752480"/>
              <a:chExt cx="456840" cy="456840"/>
            </a:xfrm>
          </p:grpSpPr>
          <p:sp>
            <p:nvSpPr>
              <p:cNvPr id="909" name="CustomShape 84"/>
              <p:cNvSpPr/>
              <p:nvPr/>
            </p:nvSpPr>
            <p:spPr>
              <a:xfrm>
                <a:off x="7772400" y="19051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0" name="CustomShape 85"/>
              <p:cNvSpPr/>
              <p:nvPr/>
            </p:nvSpPr>
            <p:spPr>
              <a:xfrm>
                <a:off x="777240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" name="CustomShape 86"/>
              <p:cNvSpPr/>
              <p:nvPr/>
            </p:nvSpPr>
            <p:spPr>
              <a:xfrm>
                <a:off x="7924680" y="19051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" name="CustomShape 87"/>
              <p:cNvSpPr/>
              <p:nvPr/>
            </p:nvSpPr>
            <p:spPr>
              <a:xfrm>
                <a:off x="7924680" y="2057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" name="CustomShape 88"/>
              <p:cNvSpPr/>
              <p:nvPr/>
            </p:nvSpPr>
            <p:spPr>
              <a:xfrm>
                <a:off x="8077320" y="19051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" name="CustomShape 89"/>
              <p:cNvSpPr/>
              <p:nvPr/>
            </p:nvSpPr>
            <p:spPr>
              <a:xfrm>
                <a:off x="7772400" y="2057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CustomShape 90"/>
              <p:cNvSpPr/>
              <p:nvPr/>
            </p:nvSpPr>
            <p:spPr>
              <a:xfrm>
                <a:off x="792468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CustomShape 91"/>
              <p:cNvSpPr/>
              <p:nvPr/>
            </p:nvSpPr>
            <p:spPr>
              <a:xfrm>
                <a:off x="8077320" y="2057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7" name="CustomShape 92"/>
              <p:cNvSpPr/>
              <p:nvPr/>
            </p:nvSpPr>
            <p:spPr>
              <a:xfrm>
                <a:off x="807732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18" name="Line 93"/>
            <p:cNvSpPr/>
            <p:nvPr/>
          </p:nvSpPr>
          <p:spPr>
            <a:xfrm>
              <a:off x="7010280" y="198108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94"/>
            <p:cNvSpPr/>
            <p:nvPr/>
          </p:nvSpPr>
          <p:spPr>
            <a:xfrm>
              <a:off x="899172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95"/>
            <p:cNvSpPr/>
            <p:nvPr/>
          </p:nvSpPr>
          <p:spPr>
            <a:xfrm>
              <a:off x="899172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96"/>
            <p:cNvSpPr/>
            <p:nvPr/>
          </p:nvSpPr>
          <p:spPr>
            <a:xfrm>
              <a:off x="914400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97"/>
            <p:cNvSpPr/>
            <p:nvPr/>
          </p:nvSpPr>
          <p:spPr>
            <a:xfrm>
              <a:off x="914400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98"/>
            <p:cNvSpPr/>
            <p:nvPr/>
          </p:nvSpPr>
          <p:spPr>
            <a:xfrm>
              <a:off x="929628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99"/>
            <p:cNvSpPr/>
            <p:nvPr/>
          </p:nvSpPr>
          <p:spPr>
            <a:xfrm>
              <a:off x="899172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00"/>
            <p:cNvSpPr/>
            <p:nvPr/>
          </p:nvSpPr>
          <p:spPr>
            <a:xfrm>
              <a:off x="929628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01"/>
            <p:cNvSpPr/>
            <p:nvPr/>
          </p:nvSpPr>
          <p:spPr>
            <a:xfrm>
              <a:off x="929628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102"/>
            <p:cNvSpPr/>
            <p:nvPr/>
          </p:nvSpPr>
          <p:spPr>
            <a:xfrm>
              <a:off x="914400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Line 103"/>
            <p:cNvSpPr/>
            <p:nvPr/>
          </p:nvSpPr>
          <p:spPr>
            <a:xfrm>
              <a:off x="8229600" y="198108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9" name="Group 104"/>
          <p:cNvGrpSpPr/>
          <p:nvPr/>
        </p:nvGrpSpPr>
        <p:grpSpPr>
          <a:xfrm>
            <a:off x="5790960" y="3733920"/>
            <a:ext cx="1218960" cy="1699920"/>
            <a:chOff x="5790960" y="3733920"/>
            <a:chExt cx="1218960" cy="1699920"/>
          </a:xfrm>
        </p:grpSpPr>
        <p:grpSp>
          <p:nvGrpSpPr>
            <p:cNvPr id="930" name="Group 105"/>
            <p:cNvGrpSpPr/>
            <p:nvPr/>
          </p:nvGrpSpPr>
          <p:grpSpPr>
            <a:xfrm>
              <a:off x="6553080" y="3733920"/>
              <a:ext cx="456840" cy="1699920"/>
              <a:chOff x="6553080" y="3733920"/>
              <a:chExt cx="456840" cy="1699920"/>
            </a:xfrm>
          </p:grpSpPr>
          <p:grpSp>
            <p:nvGrpSpPr>
              <p:cNvPr id="931" name="Group 106"/>
              <p:cNvGrpSpPr/>
              <p:nvPr/>
            </p:nvGrpSpPr>
            <p:grpSpPr>
              <a:xfrm>
                <a:off x="6553080" y="4648320"/>
                <a:ext cx="456840" cy="785520"/>
                <a:chOff x="6553080" y="4648320"/>
                <a:chExt cx="456840" cy="785520"/>
              </a:xfrm>
            </p:grpSpPr>
            <p:sp>
              <p:nvSpPr>
                <p:cNvPr id="932" name="CustomShape 107"/>
                <p:cNvSpPr/>
                <p:nvPr/>
              </p:nvSpPr>
              <p:spPr>
                <a:xfrm>
                  <a:off x="6553080" y="46483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3" name="CustomShape 108"/>
                <p:cNvSpPr/>
                <p:nvPr/>
              </p:nvSpPr>
              <p:spPr>
                <a:xfrm>
                  <a:off x="6705720" y="480060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4" name="CustomShape 109"/>
                <p:cNvSpPr/>
                <p:nvPr/>
              </p:nvSpPr>
              <p:spPr>
                <a:xfrm>
                  <a:off x="6553080" y="48006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5" name="CustomShape 110"/>
                <p:cNvSpPr/>
                <p:nvPr/>
              </p:nvSpPr>
              <p:spPr>
                <a:xfrm>
                  <a:off x="6858000" y="48006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6" name="CustomShape 111"/>
                <p:cNvSpPr/>
                <p:nvPr/>
              </p:nvSpPr>
              <p:spPr>
                <a:xfrm>
                  <a:off x="6553080" y="49528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7" name="CustomShape 112"/>
                <p:cNvSpPr/>
                <p:nvPr/>
              </p:nvSpPr>
              <p:spPr>
                <a:xfrm>
                  <a:off x="6858000" y="46483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8" name="CustomShape 113"/>
                <p:cNvSpPr/>
                <p:nvPr/>
              </p:nvSpPr>
              <p:spPr>
                <a:xfrm>
                  <a:off x="6858000" y="49528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9" name="CustomShape 114"/>
                <p:cNvSpPr/>
                <p:nvPr/>
              </p:nvSpPr>
              <p:spPr>
                <a:xfrm>
                  <a:off x="6705720" y="46483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40" name="CustomShape 115"/>
                <p:cNvSpPr/>
                <p:nvPr/>
              </p:nvSpPr>
              <p:spPr>
                <a:xfrm>
                  <a:off x="6628320" y="50385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941" name="Group 116"/>
              <p:cNvGrpSpPr/>
              <p:nvPr/>
            </p:nvGrpSpPr>
            <p:grpSpPr>
              <a:xfrm>
                <a:off x="6553080" y="3733920"/>
                <a:ext cx="456840" cy="1370880"/>
                <a:chOff x="6553080" y="3733920"/>
                <a:chExt cx="456840" cy="1370880"/>
              </a:xfrm>
            </p:grpSpPr>
            <p:grpSp>
              <p:nvGrpSpPr>
                <p:cNvPr id="942" name="Group 117"/>
                <p:cNvGrpSpPr/>
                <p:nvPr/>
              </p:nvGrpSpPr>
              <p:grpSpPr>
                <a:xfrm>
                  <a:off x="6553080" y="3733920"/>
                  <a:ext cx="456840" cy="785520"/>
                  <a:chOff x="6553080" y="3733920"/>
                  <a:chExt cx="456840" cy="785520"/>
                </a:xfrm>
              </p:grpSpPr>
              <p:sp>
                <p:nvSpPr>
                  <p:cNvPr id="943" name="CustomShape 118"/>
                  <p:cNvSpPr/>
                  <p:nvPr/>
                </p:nvSpPr>
                <p:spPr>
                  <a:xfrm>
                    <a:off x="6705720" y="373392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4" name="CustomShape 119"/>
                  <p:cNvSpPr/>
                  <p:nvPr/>
                </p:nvSpPr>
                <p:spPr>
                  <a:xfrm>
                    <a:off x="6705720" y="388620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5" name="CustomShape 120"/>
                  <p:cNvSpPr/>
                  <p:nvPr/>
                </p:nvSpPr>
                <p:spPr>
                  <a:xfrm>
                    <a:off x="6553080" y="388620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6" name="CustomShape 121"/>
                  <p:cNvSpPr/>
                  <p:nvPr/>
                </p:nvSpPr>
                <p:spPr>
                  <a:xfrm>
                    <a:off x="6705720" y="403848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7" name="CustomShape 122"/>
                  <p:cNvSpPr/>
                  <p:nvPr/>
                </p:nvSpPr>
                <p:spPr>
                  <a:xfrm>
                    <a:off x="6858000" y="388620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8" name="CustomShape 123"/>
                  <p:cNvSpPr/>
                  <p:nvPr/>
                </p:nvSpPr>
                <p:spPr>
                  <a:xfrm>
                    <a:off x="6553080" y="403848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9" name="CustomShape 124"/>
                  <p:cNvSpPr/>
                  <p:nvPr/>
                </p:nvSpPr>
                <p:spPr>
                  <a:xfrm>
                    <a:off x="6553080" y="373392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50" name="CustomShape 125"/>
                  <p:cNvSpPr/>
                  <p:nvPr/>
                </p:nvSpPr>
                <p:spPr>
                  <a:xfrm>
                    <a:off x="6858000" y="403848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51" name="CustomShape 126"/>
                  <p:cNvSpPr/>
                  <p:nvPr/>
                </p:nvSpPr>
                <p:spPr>
                  <a:xfrm>
                    <a:off x="6858000" y="373392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52" name="CustomShape 127"/>
                  <p:cNvSpPr/>
                  <p:nvPr/>
                </p:nvSpPr>
                <p:spPr>
                  <a:xfrm>
                    <a:off x="6628320" y="412416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2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953" name="CustomShape 128"/>
                <p:cNvSpPr/>
                <p:nvPr/>
              </p:nvSpPr>
              <p:spPr>
                <a:xfrm>
                  <a:off x="6705720" y="49528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954" name="Group 129"/>
            <p:cNvGrpSpPr/>
            <p:nvPr/>
          </p:nvGrpSpPr>
          <p:grpSpPr>
            <a:xfrm>
              <a:off x="5790960" y="3962160"/>
              <a:ext cx="762120" cy="914400"/>
              <a:chOff x="5790960" y="3962160"/>
              <a:chExt cx="762120" cy="914400"/>
            </a:xfrm>
          </p:grpSpPr>
          <p:sp>
            <p:nvSpPr>
              <p:cNvPr id="955" name="Line 130"/>
              <p:cNvSpPr/>
              <p:nvPr/>
            </p:nvSpPr>
            <p:spPr>
              <a:xfrm flipV="1">
                <a:off x="5790960" y="3962160"/>
                <a:ext cx="76212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6" name="Line 131"/>
              <p:cNvSpPr/>
              <p:nvPr/>
            </p:nvSpPr>
            <p:spPr>
              <a:xfrm>
                <a:off x="5790960" y="4343400"/>
                <a:ext cx="762120" cy="533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57" name="Group 132"/>
          <p:cNvGrpSpPr/>
          <p:nvPr/>
        </p:nvGrpSpPr>
        <p:grpSpPr>
          <a:xfrm>
            <a:off x="7010280" y="3733920"/>
            <a:ext cx="1218960" cy="785520"/>
            <a:chOff x="7010280" y="3733920"/>
            <a:chExt cx="1218960" cy="785520"/>
          </a:xfrm>
        </p:grpSpPr>
        <p:grpSp>
          <p:nvGrpSpPr>
            <p:cNvPr id="958" name="Group 133"/>
            <p:cNvGrpSpPr/>
            <p:nvPr/>
          </p:nvGrpSpPr>
          <p:grpSpPr>
            <a:xfrm>
              <a:off x="7772400" y="3733920"/>
              <a:ext cx="456840" cy="785520"/>
              <a:chOff x="7772400" y="3733920"/>
              <a:chExt cx="456840" cy="785520"/>
            </a:xfrm>
          </p:grpSpPr>
          <p:sp>
            <p:nvSpPr>
              <p:cNvPr id="959" name="CustomShape 134"/>
              <p:cNvSpPr/>
              <p:nvPr/>
            </p:nvSpPr>
            <p:spPr>
              <a:xfrm>
                <a:off x="792468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0" name="CustomShape 135"/>
              <p:cNvSpPr/>
              <p:nvPr/>
            </p:nvSpPr>
            <p:spPr>
              <a:xfrm>
                <a:off x="792468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1" name="CustomShape 136"/>
              <p:cNvSpPr/>
              <p:nvPr/>
            </p:nvSpPr>
            <p:spPr>
              <a:xfrm>
                <a:off x="7772400" y="37339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137"/>
              <p:cNvSpPr/>
              <p:nvPr/>
            </p:nvSpPr>
            <p:spPr>
              <a:xfrm>
                <a:off x="792468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CustomShape 138"/>
              <p:cNvSpPr/>
              <p:nvPr/>
            </p:nvSpPr>
            <p:spPr>
              <a:xfrm>
                <a:off x="807732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CustomShape 139"/>
              <p:cNvSpPr/>
              <p:nvPr/>
            </p:nvSpPr>
            <p:spPr>
              <a:xfrm>
                <a:off x="777240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CustomShape 140"/>
              <p:cNvSpPr/>
              <p:nvPr/>
            </p:nvSpPr>
            <p:spPr>
              <a:xfrm>
                <a:off x="7772400" y="38862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CustomShape 141"/>
              <p:cNvSpPr/>
              <p:nvPr/>
            </p:nvSpPr>
            <p:spPr>
              <a:xfrm>
                <a:off x="807732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CustomShape 142"/>
              <p:cNvSpPr/>
              <p:nvPr/>
            </p:nvSpPr>
            <p:spPr>
              <a:xfrm>
                <a:off x="807732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CustomShape 143"/>
              <p:cNvSpPr/>
              <p:nvPr/>
            </p:nvSpPr>
            <p:spPr>
              <a:xfrm>
                <a:off x="784764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969" name="Line 144"/>
            <p:cNvSpPr/>
            <p:nvPr/>
          </p:nvSpPr>
          <p:spPr>
            <a:xfrm>
              <a:off x="7010280" y="39621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0" name="Group 145"/>
          <p:cNvGrpSpPr/>
          <p:nvPr/>
        </p:nvGrpSpPr>
        <p:grpSpPr>
          <a:xfrm>
            <a:off x="8229600" y="3200400"/>
            <a:ext cx="1218600" cy="1852560"/>
            <a:chOff x="8229600" y="3200400"/>
            <a:chExt cx="1218600" cy="1852560"/>
          </a:xfrm>
        </p:grpSpPr>
        <p:grpSp>
          <p:nvGrpSpPr>
            <p:cNvPr id="971" name="Group 146"/>
            <p:cNvGrpSpPr/>
            <p:nvPr/>
          </p:nvGrpSpPr>
          <p:grpSpPr>
            <a:xfrm>
              <a:off x="8991720" y="3200400"/>
              <a:ext cx="456480" cy="1852560"/>
              <a:chOff x="8991720" y="3200400"/>
              <a:chExt cx="456480" cy="1852560"/>
            </a:xfrm>
          </p:grpSpPr>
          <p:grpSp>
            <p:nvGrpSpPr>
              <p:cNvPr id="972" name="Group 147"/>
              <p:cNvGrpSpPr/>
              <p:nvPr/>
            </p:nvGrpSpPr>
            <p:grpSpPr>
              <a:xfrm>
                <a:off x="8991720" y="3200400"/>
                <a:ext cx="456480" cy="785880"/>
                <a:chOff x="8991720" y="3200400"/>
                <a:chExt cx="456480" cy="785880"/>
              </a:xfrm>
            </p:grpSpPr>
            <p:sp>
              <p:nvSpPr>
                <p:cNvPr id="973" name="CustomShape 148"/>
                <p:cNvSpPr/>
                <p:nvPr/>
              </p:nvSpPr>
              <p:spPr>
                <a:xfrm>
                  <a:off x="9144000" y="320040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74" name="CustomShape 149"/>
                <p:cNvSpPr/>
                <p:nvPr/>
              </p:nvSpPr>
              <p:spPr>
                <a:xfrm>
                  <a:off x="9144000" y="335268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75" name="CustomShape 150"/>
                <p:cNvSpPr/>
                <p:nvPr/>
              </p:nvSpPr>
              <p:spPr>
                <a:xfrm>
                  <a:off x="8991720" y="32004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76" name="CustomShape 151"/>
                <p:cNvSpPr/>
                <p:nvPr/>
              </p:nvSpPr>
              <p:spPr>
                <a:xfrm>
                  <a:off x="9144000" y="350532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77" name="CustomShape 152"/>
                <p:cNvSpPr/>
                <p:nvPr/>
              </p:nvSpPr>
              <p:spPr>
                <a:xfrm>
                  <a:off x="9296280" y="335268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78" name="CustomShape 153"/>
                <p:cNvSpPr/>
                <p:nvPr/>
              </p:nvSpPr>
              <p:spPr>
                <a:xfrm>
                  <a:off x="8991720" y="33526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79" name="CustomShape 154"/>
                <p:cNvSpPr/>
                <p:nvPr/>
              </p:nvSpPr>
              <p:spPr>
                <a:xfrm>
                  <a:off x="8991720" y="35053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80" name="CustomShape 155"/>
                <p:cNvSpPr/>
                <p:nvPr/>
              </p:nvSpPr>
              <p:spPr>
                <a:xfrm>
                  <a:off x="9296280" y="350532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81" name="CustomShape 156"/>
                <p:cNvSpPr/>
                <p:nvPr/>
              </p:nvSpPr>
              <p:spPr>
                <a:xfrm>
                  <a:off x="9296280" y="320040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82" name="CustomShape 157"/>
                <p:cNvSpPr/>
                <p:nvPr/>
              </p:nvSpPr>
              <p:spPr>
                <a:xfrm>
                  <a:off x="9066960" y="359100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sp>
            <p:nvSpPr>
              <p:cNvPr id="983" name="CustomShape 158"/>
              <p:cNvSpPr/>
              <p:nvPr/>
            </p:nvSpPr>
            <p:spPr>
              <a:xfrm>
                <a:off x="9066960" y="465768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0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984" name="Group 159"/>
            <p:cNvGrpSpPr/>
            <p:nvPr/>
          </p:nvGrpSpPr>
          <p:grpSpPr>
            <a:xfrm>
              <a:off x="8229600" y="3429000"/>
              <a:ext cx="761760" cy="1066680"/>
              <a:chOff x="8229600" y="3429000"/>
              <a:chExt cx="761760" cy="1066680"/>
            </a:xfrm>
          </p:grpSpPr>
          <p:sp>
            <p:nvSpPr>
              <p:cNvPr id="985" name="Line 160"/>
              <p:cNvSpPr/>
              <p:nvPr/>
            </p:nvSpPr>
            <p:spPr>
              <a:xfrm flipV="1">
                <a:off x="8229600" y="3429000"/>
                <a:ext cx="761760" cy="533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Line 161"/>
              <p:cNvSpPr/>
              <p:nvPr/>
            </p:nvSpPr>
            <p:spPr>
              <a:xfrm>
                <a:off x="8229600" y="3962160"/>
                <a:ext cx="761760" cy="5335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87" name="Group 162"/>
          <p:cNvGrpSpPr/>
          <p:nvPr/>
        </p:nvGrpSpPr>
        <p:grpSpPr>
          <a:xfrm>
            <a:off x="4572000" y="2133720"/>
            <a:ext cx="1218600" cy="4000320"/>
            <a:chOff x="4572000" y="2133720"/>
            <a:chExt cx="1218600" cy="4000320"/>
          </a:xfrm>
        </p:grpSpPr>
        <p:grpSp>
          <p:nvGrpSpPr>
            <p:cNvPr id="988" name="Group 163"/>
            <p:cNvGrpSpPr/>
            <p:nvPr/>
          </p:nvGrpSpPr>
          <p:grpSpPr>
            <a:xfrm>
              <a:off x="5334120" y="2133720"/>
              <a:ext cx="456480" cy="4000320"/>
              <a:chOff x="5334120" y="2133720"/>
              <a:chExt cx="456480" cy="4000320"/>
            </a:xfrm>
          </p:grpSpPr>
          <p:grpSp>
            <p:nvGrpSpPr>
              <p:cNvPr id="989" name="Group 164"/>
              <p:cNvGrpSpPr/>
              <p:nvPr/>
            </p:nvGrpSpPr>
            <p:grpSpPr>
              <a:xfrm>
                <a:off x="5334120" y="2133720"/>
                <a:ext cx="456480" cy="787320"/>
                <a:chOff x="5334120" y="2133720"/>
                <a:chExt cx="456480" cy="787320"/>
              </a:xfrm>
            </p:grpSpPr>
            <p:sp>
              <p:nvSpPr>
                <p:cNvPr id="990" name="CustomShape 165"/>
                <p:cNvSpPr/>
                <p:nvPr/>
              </p:nvSpPr>
              <p:spPr>
                <a:xfrm>
                  <a:off x="5334120" y="21337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1" name="CustomShape 166"/>
                <p:cNvSpPr/>
                <p:nvPr/>
              </p:nvSpPr>
              <p:spPr>
                <a:xfrm>
                  <a:off x="5486400" y="21337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2" name="CustomShape 167"/>
                <p:cNvSpPr/>
                <p:nvPr/>
              </p:nvSpPr>
              <p:spPr>
                <a:xfrm>
                  <a:off x="5486400" y="22860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3" name="CustomShape 168"/>
                <p:cNvSpPr/>
                <p:nvPr/>
              </p:nvSpPr>
              <p:spPr>
                <a:xfrm>
                  <a:off x="5486400" y="24382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4" name="CustomShape 169"/>
                <p:cNvSpPr/>
                <p:nvPr/>
              </p:nvSpPr>
              <p:spPr>
                <a:xfrm>
                  <a:off x="5638680" y="22860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5" name="CustomShape 170"/>
                <p:cNvSpPr/>
                <p:nvPr/>
              </p:nvSpPr>
              <p:spPr>
                <a:xfrm>
                  <a:off x="5334120" y="24382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6" name="CustomShape 171"/>
                <p:cNvSpPr/>
                <p:nvPr/>
              </p:nvSpPr>
              <p:spPr>
                <a:xfrm>
                  <a:off x="5334120" y="22860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7" name="CustomShape 172"/>
                <p:cNvSpPr/>
                <p:nvPr/>
              </p:nvSpPr>
              <p:spPr>
                <a:xfrm>
                  <a:off x="5638680" y="24382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8" name="CustomShape 173"/>
                <p:cNvSpPr/>
                <p:nvPr/>
              </p:nvSpPr>
              <p:spPr>
                <a:xfrm>
                  <a:off x="5638680" y="21337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9" name="CustomShape 174"/>
                <p:cNvSpPr/>
                <p:nvPr/>
              </p:nvSpPr>
              <p:spPr>
                <a:xfrm>
                  <a:off x="5396400" y="2525760"/>
                  <a:ext cx="34128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1000" name="Group 175"/>
              <p:cNvGrpSpPr/>
              <p:nvPr/>
            </p:nvGrpSpPr>
            <p:grpSpPr>
              <a:xfrm>
                <a:off x="5334120" y="4114800"/>
                <a:ext cx="456480" cy="2019240"/>
                <a:chOff x="5334120" y="4114800"/>
                <a:chExt cx="456480" cy="2019240"/>
              </a:xfrm>
            </p:grpSpPr>
            <p:grpSp>
              <p:nvGrpSpPr>
                <p:cNvPr id="1001" name="Group 176"/>
                <p:cNvGrpSpPr/>
                <p:nvPr/>
              </p:nvGrpSpPr>
              <p:grpSpPr>
                <a:xfrm>
                  <a:off x="5334120" y="5334120"/>
                  <a:ext cx="456480" cy="799920"/>
                  <a:chOff x="5334120" y="5334120"/>
                  <a:chExt cx="456480" cy="799920"/>
                </a:xfrm>
              </p:grpSpPr>
              <p:sp>
                <p:nvSpPr>
                  <p:cNvPr id="1002" name="CustomShape 177"/>
                  <p:cNvSpPr/>
                  <p:nvPr/>
                </p:nvSpPr>
                <p:spPr>
                  <a:xfrm>
                    <a:off x="5334120" y="533412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3" name="CustomShape 178"/>
                  <p:cNvSpPr/>
                  <p:nvPr/>
                </p:nvSpPr>
                <p:spPr>
                  <a:xfrm>
                    <a:off x="5486400" y="533412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4" name="CustomShape 179"/>
                  <p:cNvSpPr/>
                  <p:nvPr/>
                </p:nvSpPr>
                <p:spPr>
                  <a:xfrm>
                    <a:off x="5334120" y="548640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5" name="CustomShape 180"/>
                  <p:cNvSpPr/>
                  <p:nvPr/>
                </p:nvSpPr>
                <p:spPr>
                  <a:xfrm>
                    <a:off x="5486400" y="563868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6" name="CustomShape 181"/>
                  <p:cNvSpPr/>
                  <p:nvPr/>
                </p:nvSpPr>
                <p:spPr>
                  <a:xfrm>
                    <a:off x="5486400" y="548640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7" name="CustomShape 182"/>
                  <p:cNvSpPr/>
                  <p:nvPr/>
                </p:nvSpPr>
                <p:spPr>
                  <a:xfrm>
                    <a:off x="5334120" y="563868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8" name="CustomShape 183"/>
                  <p:cNvSpPr/>
                  <p:nvPr/>
                </p:nvSpPr>
                <p:spPr>
                  <a:xfrm>
                    <a:off x="5638680" y="548640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9" name="CustomShape 184"/>
                  <p:cNvSpPr/>
                  <p:nvPr/>
                </p:nvSpPr>
                <p:spPr>
                  <a:xfrm>
                    <a:off x="5638680" y="563868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0" name="CustomShape 185"/>
                  <p:cNvSpPr/>
                  <p:nvPr/>
                </p:nvSpPr>
                <p:spPr>
                  <a:xfrm>
                    <a:off x="5638680" y="533412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1" name="CustomShape 186"/>
                  <p:cNvSpPr/>
                  <p:nvPr/>
                </p:nvSpPr>
                <p:spPr>
                  <a:xfrm>
                    <a:off x="5396400" y="573876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5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1012" name="Group 187"/>
                <p:cNvGrpSpPr/>
                <p:nvPr/>
              </p:nvGrpSpPr>
              <p:grpSpPr>
                <a:xfrm>
                  <a:off x="5334120" y="4114800"/>
                  <a:ext cx="456480" cy="785880"/>
                  <a:chOff x="5334120" y="4114800"/>
                  <a:chExt cx="456480" cy="785880"/>
                </a:xfrm>
              </p:grpSpPr>
              <p:sp>
                <p:nvSpPr>
                  <p:cNvPr id="1013" name="CustomShape 188"/>
                  <p:cNvSpPr/>
                  <p:nvPr/>
                </p:nvSpPr>
                <p:spPr>
                  <a:xfrm>
                    <a:off x="5334120" y="411480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4" name="CustomShape 189"/>
                  <p:cNvSpPr/>
                  <p:nvPr/>
                </p:nvSpPr>
                <p:spPr>
                  <a:xfrm>
                    <a:off x="5486400" y="426708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5" name="CustomShape 190"/>
                  <p:cNvSpPr/>
                  <p:nvPr/>
                </p:nvSpPr>
                <p:spPr>
                  <a:xfrm>
                    <a:off x="5334120" y="426708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6" name="CustomShape 191"/>
                  <p:cNvSpPr/>
                  <p:nvPr/>
                </p:nvSpPr>
                <p:spPr>
                  <a:xfrm>
                    <a:off x="5486400" y="441972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7" name="CustomShape 192"/>
                  <p:cNvSpPr/>
                  <p:nvPr/>
                </p:nvSpPr>
                <p:spPr>
                  <a:xfrm>
                    <a:off x="5638680" y="426708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8" name="CustomShape 193"/>
                  <p:cNvSpPr/>
                  <p:nvPr/>
                </p:nvSpPr>
                <p:spPr>
                  <a:xfrm>
                    <a:off x="5334120" y="441972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9" name="CustomShape 194"/>
                  <p:cNvSpPr/>
                  <p:nvPr/>
                </p:nvSpPr>
                <p:spPr>
                  <a:xfrm>
                    <a:off x="5486400" y="411480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20" name="CustomShape 195"/>
                  <p:cNvSpPr/>
                  <p:nvPr/>
                </p:nvSpPr>
                <p:spPr>
                  <a:xfrm>
                    <a:off x="5638680" y="441972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21" name="CustomShape 196"/>
                  <p:cNvSpPr/>
                  <p:nvPr/>
                </p:nvSpPr>
                <p:spPr>
                  <a:xfrm>
                    <a:off x="5638680" y="411480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22" name="CustomShape 197"/>
                  <p:cNvSpPr/>
                  <p:nvPr/>
                </p:nvSpPr>
                <p:spPr>
                  <a:xfrm>
                    <a:off x="5409360" y="4505400"/>
                    <a:ext cx="34128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3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</p:grpSp>
        </p:grpSp>
        <p:grpSp>
          <p:nvGrpSpPr>
            <p:cNvPr id="1023" name="Group 198"/>
            <p:cNvGrpSpPr/>
            <p:nvPr/>
          </p:nvGrpSpPr>
          <p:grpSpPr>
            <a:xfrm>
              <a:off x="4572000" y="2361960"/>
              <a:ext cx="761760" cy="3200400"/>
              <a:chOff x="4572000" y="2361960"/>
              <a:chExt cx="761760" cy="3200400"/>
            </a:xfrm>
          </p:grpSpPr>
          <p:grpSp>
            <p:nvGrpSpPr>
              <p:cNvPr id="1024" name="Group 199"/>
              <p:cNvGrpSpPr/>
              <p:nvPr/>
            </p:nvGrpSpPr>
            <p:grpSpPr>
              <a:xfrm>
                <a:off x="4572000" y="4343400"/>
                <a:ext cx="761760" cy="1218960"/>
                <a:chOff x="4572000" y="4343400"/>
                <a:chExt cx="761760" cy="1218960"/>
              </a:xfrm>
            </p:grpSpPr>
            <p:sp>
              <p:nvSpPr>
                <p:cNvPr id="1025" name="Line 200"/>
                <p:cNvSpPr/>
                <p:nvPr/>
              </p:nvSpPr>
              <p:spPr>
                <a:xfrm>
                  <a:off x="4572000" y="4343400"/>
                  <a:ext cx="761760" cy="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26" name="Line 201"/>
                <p:cNvSpPr/>
                <p:nvPr/>
              </p:nvSpPr>
              <p:spPr>
                <a:xfrm>
                  <a:off x="4572000" y="4343400"/>
                  <a:ext cx="761760" cy="121896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27" name="Line 202"/>
              <p:cNvSpPr/>
              <p:nvPr/>
            </p:nvSpPr>
            <p:spPr>
              <a:xfrm flipV="1">
                <a:off x="4572000" y="2361960"/>
                <a:ext cx="761760" cy="19814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028" name="CustomShape 203"/>
          <p:cNvSpPr/>
          <p:nvPr/>
        </p:nvSpPr>
        <p:spPr>
          <a:xfrm>
            <a:off x="-340920" y="1066680"/>
            <a:ext cx="894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h(N) =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distances of numbered tiles to their goals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nodeType="clickEffect" fill="hold">
                      <p:stCondLst>
                        <p:cond delay="indefinite"/>
                      </p:stCondLst>
                      <p:childTnLst>
                        <p:par>
                          <p:cTn id="30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nodeType="clickEffect" fill="hold">
                      <p:stCondLst>
                        <p:cond delay="indefinite"/>
                      </p:stCondLst>
                      <p:childTnLst>
                        <p:par>
                          <p:cTn id="3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nodeType="clickEffect" fill="hold">
                      <p:stCondLst>
                        <p:cond delay="indefinite"/>
                      </p:stCondLst>
                      <p:childTnLst>
                        <p:par>
                          <p:cTn id="3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nodeType="clickEffect" fill="hold">
                      <p:stCondLst>
                        <p:cond delay="indefinite"/>
                      </p:stCondLst>
                      <p:childTnLst>
                        <p:par>
                          <p:cTn id="3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nodeType="clickEffect" fill="hold">
                      <p:stCondLst>
                        <p:cond delay="indefinite"/>
                      </p:stCondLst>
                      <p:childTnLst>
                        <p:par>
                          <p:cTn id="32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nodeType="clickEffect" fill="hold">
                      <p:stCondLst>
                        <p:cond delay="indefinite"/>
                      </p:stCondLst>
                      <p:childTnLst>
                        <p:par>
                          <p:cTn id="3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Shape 1"/>
          <p:cNvSpPr txBox="1"/>
          <p:nvPr/>
        </p:nvSpPr>
        <p:spPr>
          <a:xfrm>
            <a:off x="0" y="-4428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30" name="Group 2"/>
          <p:cNvGrpSpPr/>
          <p:nvPr/>
        </p:nvGrpSpPr>
        <p:grpSpPr>
          <a:xfrm>
            <a:off x="2895480" y="3657600"/>
            <a:ext cx="720720" cy="787320"/>
            <a:chOff x="2895480" y="3657600"/>
            <a:chExt cx="720720" cy="787320"/>
          </a:xfrm>
        </p:grpSpPr>
        <p:sp>
          <p:nvSpPr>
            <p:cNvPr id="1031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12"/>
            <p:cNvSpPr/>
            <p:nvPr/>
          </p:nvSpPr>
          <p:spPr>
            <a:xfrm>
              <a:off x="2900160" y="4049640"/>
              <a:ext cx="7160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0+4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1041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1042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1" name="Group 23"/>
          <p:cNvGrpSpPr/>
          <p:nvPr/>
        </p:nvGrpSpPr>
        <p:grpSpPr>
          <a:xfrm>
            <a:off x="3352680" y="2133720"/>
            <a:ext cx="1484640" cy="3987720"/>
            <a:chOff x="3352680" y="2133720"/>
            <a:chExt cx="1484640" cy="3987720"/>
          </a:xfrm>
        </p:grpSpPr>
        <p:grpSp>
          <p:nvGrpSpPr>
            <p:cNvPr id="1052" name="Group 24"/>
            <p:cNvGrpSpPr/>
            <p:nvPr/>
          </p:nvGrpSpPr>
          <p:grpSpPr>
            <a:xfrm>
              <a:off x="4114800" y="2133720"/>
              <a:ext cx="722520" cy="3987720"/>
              <a:chOff x="4114800" y="2133720"/>
              <a:chExt cx="722520" cy="3987720"/>
            </a:xfrm>
          </p:grpSpPr>
          <p:grpSp>
            <p:nvGrpSpPr>
              <p:cNvPr id="1053" name="Group 25"/>
              <p:cNvGrpSpPr/>
              <p:nvPr/>
            </p:nvGrpSpPr>
            <p:grpSpPr>
              <a:xfrm>
                <a:off x="4114800" y="2133720"/>
                <a:ext cx="722520" cy="787320"/>
                <a:chOff x="4114800" y="2133720"/>
                <a:chExt cx="722520" cy="787320"/>
              </a:xfrm>
            </p:grpSpPr>
            <p:sp>
              <p:nvSpPr>
                <p:cNvPr id="1054" name="CustomShape 26"/>
                <p:cNvSpPr/>
                <p:nvPr/>
              </p:nvSpPr>
              <p:spPr>
                <a:xfrm>
                  <a:off x="4114800" y="21337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5" name="CustomShape 27"/>
                <p:cNvSpPr/>
                <p:nvPr/>
              </p:nvSpPr>
              <p:spPr>
                <a:xfrm>
                  <a:off x="4267080" y="21337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6" name="CustomShape 28"/>
                <p:cNvSpPr/>
                <p:nvPr/>
              </p:nvSpPr>
              <p:spPr>
                <a:xfrm>
                  <a:off x="4114800" y="22860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7" name="CustomShape 29"/>
                <p:cNvSpPr/>
                <p:nvPr/>
              </p:nvSpPr>
              <p:spPr>
                <a:xfrm>
                  <a:off x="4267080" y="22860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8" name="CustomShape 30"/>
                <p:cNvSpPr/>
                <p:nvPr/>
              </p:nvSpPr>
              <p:spPr>
                <a:xfrm>
                  <a:off x="4419720" y="22860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9" name="CustomShape 31"/>
                <p:cNvSpPr/>
                <p:nvPr/>
              </p:nvSpPr>
              <p:spPr>
                <a:xfrm>
                  <a:off x="4267080" y="24382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0" name="CustomShape 32"/>
                <p:cNvSpPr/>
                <p:nvPr/>
              </p:nvSpPr>
              <p:spPr>
                <a:xfrm>
                  <a:off x="4114800" y="24382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1" name="CustomShape 33"/>
                <p:cNvSpPr/>
                <p:nvPr/>
              </p:nvSpPr>
              <p:spPr>
                <a:xfrm>
                  <a:off x="4419720" y="24382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2" name="CustomShape 34"/>
                <p:cNvSpPr/>
                <p:nvPr/>
              </p:nvSpPr>
              <p:spPr>
                <a:xfrm>
                  <a:off x="4419720" y="21337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3" name="CustomShape 35"/>
                <p:cNvSpPr/>
                <p:nvPr/>
              </p:nvSpPr>
              <p:spPr>
                <a:xfrm>
                  <a:off x="4121280" y="252576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1+5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1064" name="Group 36"/>
              <p:cNvGrpSpPr/>
              <p:nvPr/>
            </p:nvGrpSpPr>
            <p:grpSpPr>
              <a:xfrm>
                <a:off x="4114800" y="5334120"/>
                <a:ext cx="722520" cy="787320"/>
                <a:chOff x="4114800" y="5334120"/>
                <a:chExt cx="722520" cy="787320"/>
              </a:xfrm>
            </p:grpSpPr>
            <p:sp>
              <p:nvSpPr>
                <p:cNvPr id="1065" name="CustomShape 37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6" name="CustomShape 38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7" name="CustomShape 39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8" name="CustomShape 40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69" name="CustomShape 41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0" name="CustomShape 42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1" name="CustomShape 43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2" name="CustomShape 44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3" name="CustomShape 45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4" name="CustomShape 46"/>
                <p:cNvSpPr/>
                <p:nvPr/>
              </p:nvSpPr>
              <p:spPr>
                <a:xfrm>
                  <a:off x="4121280" y="572616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1+5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1075" name="Group 47"/>
              <p:cNvGrpSpPr/>
              <p:nvPr/>
            </p:nvGrpSpPr>
            <p:grpSpPr>
              <a:xfrm>
                <a:off x="4114800" y="4114800"/>
                <a:ext cx="722520" cy="787320"/>
                <a:chOff x="4114800" y="4114800"/>
                <a:chExt cx="722520" cy="787320"/>
              </a:xfrm>
            </p:grpSpPr>
            <p:sp>
              <p:nvSpPr>
                <p:cNvPr id="1076" name="CustomShape 48"/>
                <p:cNvSpPr/>
                <p:nvPr/>
              </p:nvSpPr>
              <p:spPr>
                <a:xfrm>
                  <a:off x="4114800" y="411480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7" name="CustomShape 49"/>
                <p:cNvSpPr/>
                <p:nvPr/>
              </p:nvSpPr>
              <p:spPr>
                <a:xfrm>
                  <a:off x="4267080" y="411480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8" name="CustomShape 50"/>
                <p:cNvSpPr/>
                <p:nvPr/>
              </p:nvSpPr>
              <p:spPr>
                <a:xfrm>
                  <a:off x="4114800" y="426708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9" name="CustomShape 51"/>
                <p:cNvSpPr/>
                <p:nvPr/>
              </p:nvSpPr>
              <p:spPr>
                <a:xfrm>
                  <a:off x="4267080" y="441972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0" name="CustomShape 52"/>
                <p:cNvSpPr/>
                <p:nvPr/>
              </p:nvSpPr>
              <p:spPr>
                <a:xfrm>
                  <a:off x="4419720" y="426708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1" name="CustomShape 53"/>
                <p:cNvSpPr/>
                <p:nvPr/>
              </p:nvSpPr>
              <p:spPr>
                <a:xfrm>
                  <a:off x="4114800" y="441972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2" name="CustomShape 54"/>
                <p:cNvSpPr/>
                <p:nvPr/>
              </p:nvSpPr>
              <p:spPr>
                <a:xfrm>
                  <a:off x="4267080" y="42670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3" name="CustomShape 55"/>
                <p:cNvSpPr/>
                <p:nvPr/>
              </p:nvSpPr>
              <p:spPr>
                <a:xfrm>
                  <a:off x="4419720" y="441972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4" name="CustomShape 56"/>
                <p:cNvSpPr/>
                <p:nvPr/>
              </p:nvSpPr>
              <p:spPr>
                <a:xfrm>
                  <a:off x="4419720" y="411480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5" name="CustomShape 57"/>
                <p:cNvSpPr/>
                <p:nvPr/>
              </p:nvSpPr>
              <p:spPr>
                <a:xfrm>
                  <a:off x="4121280" y="450684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1+3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1086" name="Group 58"/>
            <p:cNvGrpSpPr/>
            <p:nvPr/>
          </p:nvGrpSpPr>
          <p:grpSpPr>
            <a:xfrm>
              <a:off x="3352680" y="2361960"/>
              <a:ext cx="762120" cy="3200400"/>
              <a:chOff x="3352680" y="2361960"/>
              <a:chExt cx="762120" cy="3200400"/>
            </a:xfrm>
          </p:grpSpPr>
          <p:sp>
            <p:nvSpPr>
              <p:cNvPr id="1087" name="Line 59"/>
              <p:cNvSpPr/>
              <p:nvPr/>
            </p:nvSpPr>
            <p:spPr>
              <a:xfrm>
                <a:off x="3352680" y="3886200"/>
                <a:ext cx="762120" cy="4572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8" name="Line 60"/>
              <p:cNvSpPr/>
              <p:nvPr/>
            </p:nvSpPr>
            <p:spPr>
              <a:xfrm flipV="1">
                <a:off x="3352680" y="2361960"/>
                <a:ext cx="762120" cy="1524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9" name="Line 61"/>
              <p:cNvSpPr/>
              <p:nvPr/>
            </p:nvSpPr>
            <p:spPr>
              <a:xfrm>
                <a:off x="3352680" y="3886200"/>
                <a:ext cx="762120" cy="1676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90" name="Group 62"/>
          <p:cNvGrpSpPr/>
          <p:nvPr/>
        </p:nvGrpSpPr>
        <p:grpSpPr>
          <a:xfrm>
            <a:off x="5790960" y="1752480"/>
            <a:ext cx="1482840" cy="1854360"/>
            <a:chOff x="5790960" y="1752480"/>
            <a:chExt cx="1482840" cy="1854360"/>
          </a:xfrm>
        </p:grpSpPr>
        <p:grpSp>
          <p:nvGrpSpPr>
            <p:cNvPr id="1091" name="Group 63"/>
            <p:cNvGrpSpPr/>
            <p:nvPr/>
          </p:nvGrpSpPr>
          <p:grpSpPr>
            <a:xfrm>
              <a:off x="6553080" y="1752480"/>
              <a:ext cx="720720" cy="1854360"/>
              <a:chOff x="6553080" y="1752480"/>
              <a:chExt cx="720720" cy="1854360"/>
            </a:xfrm>
          </p:grpSpPr>
          <p:grpSp>
            <p:nvGrpSpPr>
              <p:cNvPr id="1092" name="Group 64"/>
              <p:cNvGrpSpPr/>
              <p:nvPr/>
            </p:nvGrpSpPr>
            <p:grpSpPr>
              <a:xfrm>
                <a:off x="6553080" y="1752480"/>
                <a:ext cx="720720" cy="787680"/>
                <a:chOff x="6553080" y="1752480"/>
                <a:chExt cx="720720" cy="787680"/>
              </a:xfrm>
            </p:grpSpPr>
            <p:sp>
              <p:nvSpPr>
                <p:cNvPr id="1093" name="CustomShape 65"/>
                <p:cNvSpPr/>
                <p:nvPr/>
              </p:nvSpPr>
              <p:spPr>
                <a:xfrm>
                  <a:off x="6553080" y="19051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4" name="CustomShape 66"/>
                <p:cNvSpPr/>
                <p:nvPr/>
              </p:nvSpPr>
              <p:spPr>
                <a:xfrm>
                  <a:off x="6705720" y="175248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5" name="CustomShape 67"/>
                <p:cNvSpPr/>
                <p:nvPr/>
              </p:nvSpPr>
              <p:spPr>
                <a:xfrm>
                  <a:off x="6705720" y="190512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6" name="CustomShape 68"/>
                <p:cNvSpPr/>
                <p:nvPr/>
              </p:nvSpPr>
              <p:spPr>
                <a:xfrm>
                  <a:off x="6705720" y="205740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7" name="CustomShape 69"/>
                <p:cNvSpPr/>
                <p:nvPr/>
              </p:nvSpPr>
              <p:spPr>
                <a:xfrm>
                  <a:off x="6858000" y="190512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8" name="CustomShape 70"/>
                <p:cNvSpPr/>
                <p:nvPr/>
              </p:nvSpPr>
              <p:spPr>
                <a:xfrm>
                  <a:off x="6553080" y="205740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9" name="CustomShape 71"/>
                <p:cNvSpPr/>
                <p:nvPr/>
              </p:nvSpPr>
              <p:spPr>
                <a:xfrm>
                  <a:off x="6553080" y="17524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0" name="CustomShape 72"/>
                <p:cNvSpPr/>
                <p:nvPr/>
              </p:nvSpPr>
              <p:spPr>
                <a:xfrm>
                  <a:off x="6858000" y="205740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1" name="CustomShape 73"/>
                <p:cNvSpPr/>
                <p:nvPr/>
              </p:nvSpPr>
              <p:spPr>
                <a:xfrm>
                  <a:off x="6858000" y="175248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2" name="CustomShape 74"/>
                <p:cNvSpPr/>
                <p:nvPr/>
              </p:nvSpPr>
              <p:spPr>
                <a:xfrm>
                  <a:off x="6557760" y="214488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3+3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1103" name="Group 75"/>
              <p:cNvGrpSpPr/>
              <p:nvPr/>
            </p:nvGrpSpPr>
            <p:grpSpPr>
              <a:xfrm>
                <a:off x="6553080" y="2819520"/>
                <a:ext cx="720720" cy="787320"/>
                <a:chOff x="6553080" y="2819520"/>
                <a:chExt cx="720720" cy="787320"/>
              </a:xfrm>
            </p:grpSpPr>
            <p:sp>
              <p:nvSpPr>
                <p:cNvPr id="1104" name="CustomShape 76"/>
                <p:cNvSpPr/>
                <p:nvPr/>
              </p:nvSpPr>
              <p:spPr>
                <a:xfrm>
                  <a:off x="6553080" y="28195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5" name="CustomShape 77"/>
                <p:cNvSpPr/>
                <p:nvPr/>
              </p:nvSpPr>
              <p:spPr>
                <a:xfrm>
                  <a:off x="6705720" y="28195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6" name="CustomShape 78"/>
                <p:cNvSpPr/>
                <p:nvPr/>
              </p:nvSpPr>
              <p:spPr>
                <a:xfrm>
                  <a:off x="6705720" y="29718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7" name="CustomShape 79"/>
                <p:cNvSpPr/>
                <p:nvPr/>
              </p:nvSpPr>
              <p:spPr>
                <a:xfrm>
                  <a:off x="6705720" y="31240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8" name="CustomShape 80"/>
                <p:cNvSpPr/>
                <p:nvPr/>
              </p:nvSpPr>
              <p:spPr>
                <a:xfrm>
                  <a:off x="6858000" y="29718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9" name="CustomShape 81"/>
                <p:cNvSpPr/>
                <p:nvPr/>
              </p:nvSpPr>
              <p:spPr>
                <a:xfrm>
                  <a:off x="6553080" y="297180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0" name="CustomShape 82"/>
                <p:cNvSpPr/>
                <p:nvPr/>
              </p:nvSpPr>
              <p:spPr>
                <a:xfrm>
                  <a:off x="6553080" y="31240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1" name="CustomShape 83"/>
                <p:cNvSpPr/>
                <p:nvPr/>
              </p:nvSpPr>
              <p:spPr>
                <a:xfrm>
                  <a:off x="6858000" y="31240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2" name="CustomShape 84"/>
                <p:cNvSpPr/>
                <p:nvPr/>
              </p:nvSpPr>
              <p:spPr>
                <a:xfrm>
                  <a:off x="6858000" y="28195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3" name="CustomShape 85"/>
                <p:cNvSpPr/>
                <p:nvPr/>
              </p:nvSpPr>
              <p:spPr>
                <a:xfrm>
                  <a:off x="6557760" y="321156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3+4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1114" name="Group 86"/>
            <p:cNvGrpSpPr/>
            <p:nvPr/>
          </p:nvGrpSpPr>
          <p:grpSpPr>
            <a:xfrm>
              <a:off x="5790960" y="1981080"/>
              <a:ext cx="762120" cy="1066680"/>
              <a:chOff x="5790960" y="1981080"/>
              <a:chExt cx="762120" cy="1066680"/>
            </a:xfrm>
          </p:grpSpPr>
          <p:sp>
            <p:nvSpPr>
              <p:cNvPr id="1115" name="Line 87"/>
              <p:cNvSpPr/>
              <p:nvPr/>
            </p:nvSpPr>
            <p:spPr>
              <a:xfrm flipV="1">
                <a:off x="5790960" y="1981080"/>
                <a:ext cx="762120" cy="38088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6" name="Line 88"/>
              <p:cNvSpPr/>
              <p:nvPr/>
            </p:nvSpPr>
            <p:spPr>
              <a:xfrm>
                <a:off x="5790960" y="2361960"/>
                <a:ext cx="762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17" name="Group 89"/>
          <p:cNvGrpSpPr/>
          <p:nvPr/>
        </p:nvGrpSpPr>
        <p:grpSpPr>
          <a:xfrm>
            <a:off x="7010280" y="1752480"/>
            <a:ext cx="2437920" cy="456840"/>
            <a:chOff x="7010280" y="1752480"/>
            <a:chExt cx="2437920" cy="456840"/>
          </a:xfrm>
        </p:grpSpPr>
        <p:sp>
          <p:nvSpPr>
            <p:cNvPr id="1118" name="CustomShape 90"/>
            <p:cNvSpPr/>
            <p:nvPr/>
          </p:nvSpPr>
          <p:spPr>
            <a:xfrm>
              <a:off x="777240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CustomShape 91"/>
            <p:cNvSpPr/>
            <p:nvPr/>
          </p:nvSpPr>
          <p:spPr>
            <a:xfrm>
              <a:off x="777240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92"/>
            <p:cNvSpPr/>
            <p:nvPr/>
          </p:nvSpPr>
          <p:spPr>
            <a:xfrm>
              <a:off x="792468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93"/>
            <p:cNvSpPr/>
            <p:nvPr/>
          </p:nvSpPr>
          <p:spPr>
            <a:xfrm>
              <a:off x="792468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94"/>
            <p:cNvSpPr/>
            <p:nvPr/>
          </p:nvSpPr>
          <p:spPr>
            <a:xfrm>
              <a:off x="807732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CustomShape 95"/>
            <p:cNvSpPr/>
            <p:nvPr/>
          </p:nvSpPr>
          <p:spPr>
            <a:xfrm>
              <a:off x="777240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96"/>
            <p:cNvSpPr/>
            <p:nvPr/>
          </p:nvSpPr>
          <p:spPr>
            <a:xfrm>
              <a:off x="792468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97"/>
            <p:cNvSpPr/>
            <p:nvPr/>
          </p:nvSpPr>
          <p:spPr>
            <a:xfrm>
              <a:off x="807732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CustomShape 98"/>
            <p:cNvSpPr/>
            <p:nvPr/>
          </p:nvSpPr>
          <p:spPr>
            <a:xfrm>
              <a:off x="8077320" y="175248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27" name="Group 99"/>
            <p:cNvGrpSpPr/>
            <p:nvPr/>
          </p:nvGrpSpPr>
          <p:grpSpPr>
            <a:xfrm>
              <a:off x="7010280" y="1752480"/>
              <a:ext cx="2437920" cy="456840"/>
              <a:chOff x="7010280" y="1752480"/>
              <a:chExt cx="2437920" cy="456840"/>
            </a:xfrm>
          </p:grpSpPr>
          <p:sp>
            <p:nvSpPr>
              <p:cNvPr id="1128" name="Line 100"/>
              <p:cNvSpPr/>
              <p:nvPr/>
            </p:nvSpPr>
            <p:spPr>
              <a:xfrm>
                <a:off x="7010280" y="1981080"/>
                <a:ext cx="762120" cy="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CustomShape 101"/>
              <p:cNvSpPr/>
              <p:nvPr/>
            </p:nvSpPr>
            <p:spPr>
              <a:xfrm>
                <a:off x="8991720" y="19051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0" name="CustomShape 102"/>
              <p:cNvSpPr/>
              <p:nvPr/>
            </p:nvSpPr>
            <p:spPr>
              <a:xfrm>
                <a:off x="899172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1" name="CustomShape 103"/>
              <p:cNvSpPr/>
              <p:nvPr/>
            </p:nvSpPr>
            <p:spPr>
              <a:xfrm>
                <a:off x="9144000" y="19051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2" name="CustomShape 104"/>
              <p:cNvSpPr/>
              <p:nvPr/>
            </p:nvSpPr>
            <p:spPr>
              <a:xfrm>
                <a:off x="9144000" y="2057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3" name="CustomShape 105"/>
              <p:cNvSpPr/>
              <p:nvPr/>
            </p:nvSpPr>
            <p:spPr>
              <a:xfrm>
                <a:off x="9296280" y="19051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4" name="CustomShape 106"/>
              <p:cNvSpPr/>
              <p:nvPr/>
            </p:nvSpPr>
            <p:spPr>
              <a:xfrm>
                <a:off x="8991720" y="2057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CustomShape 107"/>
              <p:cNvSpPr/>
              <p:nvPr/>
            </p:nvSpPr>
            <p:spPr>
              <a:xfrm>
                <a:off x="929628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CustomShape 108"/>
              <p:cNvSpPr/>
              <p:nvPr/>
            </p:nvSpPr>
            <p:spPr>
              <a:xfrm>
                <a:off x="9296280" y="2057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7" name="CustomShape 109"/>
              <p:cNvSpPr/>
              <p:nvPr/>
            </p:nvSpPr>
            <p:spPr>
              <a:xfrm>
                <a:off x="9144000" y="17524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38" name="Line 110"/>
            <p:cNvSpPr/>
            <p:nvPr/>
          </p:nvSpPr>
          <p:spPr>
            <a:xfrm>
              <a:off x="8229600" y="198108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9" name="Group 111"/>
          <p:cNvGrpSpPr/>
          <p:nvPr/>
        </p:nvGrpSpPr>
        <p:grpSpPr>
          <a:xfrm>
            <a:off x="5790960" y="3733920"/>
            <a:ext cx="1495440" cy="1699920"/>
            <a:chOff x="5790960" y="3733920"/>
            <a:chExt cx="1495440" cy="1699920"/>
          </a:xfrm>
        </p:grpSpPr>
        <p:grpSp>
          <p:nvGrpSpPr>
            <p:cNvPr id="1140" name="Group 112"/>
            <p:cNvGrpSpPr/>
            <p:nvPr/>
          </p:nvGrpSpPr>
          <p:grpSpPr>
            <a:xfrm>
              <a:off x="6553080" y="3733920"/>
              <a:ext cx="733320" cy="1699920"/>
              <a:chOff x="6553080" y="3733920"/>
              <a:chExt cx="733320" cy="1699920"/>
            </a:xfrm>
          </p:grpSpPr>
          <p:grpSp>
            <p:nvGrpSpPr>
              <p:cNvPr id="1141" name="Group 113"/>
              <p:cNvGrpSpPr/>
              <p:nvPr/>
            </p:nvGrpSpPr>
            <p:grpSpPr>
              <a:xfrm>
                <a:off x="6553080" y="4648320"/>
                <a:ext cx="733320" cy="785520"/>
                <a:chOff x="6553080" y="4648320"/>
                <a:chExt cx="733320" cy="785520"/>
              </a:xfrm>
            </p:grpSpPr>
            <p:sp>
              <p:nvSpPr>
                <p:cNvPr id="1142" name="CustomShape 114"/>
                <p:cNvSpPr/>
                <p:nvPr/>
              </p:nvSpPr>
              <p:spPr>
                <a:xfrm>
                  <a:off x="6553080" y="46483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3" name="CustomShape 115"/>
                <p:cNvSpPr/>
                <p:nvPr/>
              </p:nvSpPr>
              <p:spPr>
                <a:xfrm>
                  <a:off x="6705720" y="480060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4" name="CustomShape 116"/>
                <p:cNvSpPr/>
                <p:nvPr/>
              </p:nvSpPr>
              <p:spPr>
                <a:xfrm>
                  <a:off x="6553080" y="48006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5" name="CustomShape 117"/>
                <p:cNvSpPr/>
                <p:nvPr/>
              </p:nvSpPr>
              <p:spPr>
                <a:xfrm>
                  <a:off x="6858000" y="48006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6" name="CustomShape 118"/>
                <p:cNvSpPr/>
                <p:nvPr/>
              </p:nvSpPr>
              <p:spPr>
                <a:xfrm>
                  <a:off x="6553080" y="49528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7" name="CustomShape 119"/>
                <p:cNvSpPr/>
                <p:nvPr/>
              </p:nvSpPr>
              <p:spPr>
                <a:xfrm>
                  <a:off x="6858000" y="46483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8" name="CustomShape 120"/>
                <p:cNvSpPr/>
                <p:nvPr/>
              </p:nvSpPr>
              <p:spPr>
                <a:xfrm>
                  <a:off x="6858000" y="49528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9" name="CustomShape 121"/>
                <p:cNvSpPr/>
                <p:nvPr/>
              </p:nvSpPr>
              <p:spPr>
                <a:xfrm>
                  <a:off x="6705720" y="46483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0" name="CustomShape 122"/>
                <p:cNvSpPr/>
                <p:nvPr/>
              </p:nvSpPr>
              <p:spPr>
                <a:xfrm>
                  <a:off x="6570360" y="503856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3+4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1151" name="Group 123"/>
              <p:cNvGrpSpPr/>
              <p:nvPr/>
            </p:nvGrpSpPr>
            <p:grpSpPr>
              <a:xfrm>
                <a:off x="6553080" y="3733920"/>
                <a:ext cx="733320" cy="1370880"/>
                <a:chOff x="6553080" y="3733920"/>
                <a:chExt cx="733320" cy="1370880"/>
              </a:xfrm>
            </p:grpSpPr>
            <p:grpSp>
              <p:nvGrpSpPr>
                <p:cNvPr id="1152" name="Group 124"/>
                <p:cNvGrpSpPr/>
                <p:nvPr/>
              </p:nvGrpSpPr>
              <p:grpSpPr>
                <a:xfrm>
                  <a:off x="6553080" y="3733920"/>
                  <a:ext cx="733320" cy="785520"/>
                  <a:chOff x="6553080" y="3733920"/>
                  <a:chExt cx="733320" cy="785520"/>
                </a:xfrm>
              </p:grpSpPr>
              <p:sp>
                <p:nvSpPr>
                  <p:cNvPr id="1153" name="CustomShape 125"/>
                  <p:cNvSpPr/>
                  <p:nvPr/>
                </p:nvSpPr>
                <p:spPr>
                  <a:xfrm>
                    <a:off x="6705720" y="373392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4" name="CustomShape 126"/>
                  <p:cNvSpPr/>
                  <p:nvPr/>
                </p:nvSpPr>
                <p:spPr>
                  <a:xfrm>
                    <a:off x="6705720" y="388620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5" name="CustomShape 127"/>
                  <p:cNvSpPr/>
                  <p:nvPr/>
                </p:nvSpPr>
                <p:spPr>
                  <a:xfrm>
                    <a:off x="6553080" y="388620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6" name="CustomShape 128"/>
                  <p:cNvSpPr/>
                  <p:nvPr/>
                </p:nvSpPr>
                <p:spPr>
                  <a:xfrm>
                    <a:off x="6705720" y="403848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7" name="CustomShape 129"/>
                  <p:cNvSpPr/>
                  <p:nvPr/>
                </p:nvSpPr>
                <p:spPr>
                  <a:xfrm>
                    <a:off x="6858000" y="388620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8" name="CustomShape 130"/>
                  <p:cNvSpPr/>
                  <p:nvPr/>
                </p:nvSpPr>
                <p:spPr>
                  <a:xfrm>
                    <a:off x="6553080" y="403848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9" name="CustomShape 131"/>
                  <p:cNvSpPr/>
                  <p:nvPr/>
                </p:nvSpPr>
                <p:spPr>
                  <a:xfrm>
                    <a:off x="6553080" y="373392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60" name="CustomShape 132"/>
                  <p:cNvSpPr/>
                  <p:nvPr/>
                </p:nvSpPr>
                <p:spPr>
                  <a:xfrm>
                    <a:off x="6858000" y="403848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61" name="CustomShape 133"/>
                  <p:cNvSpPr/>
                  <p:nvPr/>
                </p:nvSpPr>
                <p:spPr>
                  <a:xfrm>
                    <a:off x="6858000" y="373392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62" name="CustomShape 134"/>
                  <p:cNvSpPr/>
                  <p:nvPr/>
                </p:nvSpPr>
                <p:spPr>
                  <a:xfrm>
                    <a:off x="6570360" y="4124160"/>
                    <a:ext cx="71604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3+2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1163" name="CustomShape 135"/>
                <p:cNvSpPr/>
                <p:nvPr/>
              </p:nvSpPr>
              <p:spPr>
                <a:xfrm>
                  <a:off x="6705720" y="49528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164" name="Group 136"/>
            <p:cNvGrpSpPr/>
            <p:nvPr/>
          </p:nvGrpSpPr>
          <p:grpSpPr>
            <a:xfrm>
              <a:off x="5790960" y="3962160"/>
              <a:ext cx="762120" cy="914400"/>
              <a:chOff x="5790960" y="3962160"/>
              <a:chExt cx="762120" cy="914400"/>
            </a:xfrm>
          </p:grpSpPr>
          <p:sp>
            <p:nvSpPr>
              <p:cNvPr id="1165" name="Line 137"/>
              <p:cNvSpPr/>
              <p:nvPr/>
            </p:nvSpPr>
            <p:spPr>
              <a:xfrm flipV="1">
                <a:off x="5790960" y="3962160"/>
                <a:ext cx="76212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6" name="Line 138"/>
              <p:cNvSpPr/>
              <p:nvPr/>
            </p:nvSpPr>
            <p:spPr>
              <a:xfrm>
                <a:off x="5790960" y="4343400"/>
                <a:ext cx="762120" cy="533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67" name="Group 139"/>
          <p:cNvGrpSpPr/>
          <p:nvPr/>
        </p:nvGrpSpPr>
        <p:grpSpPr>
          <a:xfrm>
            <a:off x="7010280" y="3733920"/>
            <a:ext cx="1497240" cy="785520"/>
            <a:chOff x="7010280" y="3733920"/>
            <a:chExt cx="1497240" cy="785520"/>
          </a:xfrm>
        </p:grpSpPr>
        <p:grpSp>
          <p:nvGrpSpPr>
            <p:cNvPr id="1168" name="Group 140"/>
            <p:cNvGrpSpPr/>
            <p:nvPr/>
          </p:nvGrpSpPr>
          <p:grpSpPr>
            <a:xfrm>
              <a:off x="7772400" y="3733920"/>
              <a:ext cx="735120" cy="785520"/>
              <a:chOff x="7772400" y="3733920"/>
              <a:chExt cx="735120" cy="785520"/>
            </a:xfrm>
          </p:grpSpPr>
          <p:sp>
            <p:nvSpPr>
              <p:cNvPr id="1169" name="CustomShape 141"/>
              <p:cNvSpPr/>
              <p:nvPr/>
            </p:nvSpPr>
            <p:spPr>
              <a:xfrm>
                <a:off x="792468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0" name="CustomShape 142"/>
              <p:cNvSpPr/>
              <p:nvPr/>
            </p:nvSpPr>
            <p:spPr>
              <a:xfrm>
                <a:off x="792468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1" name="CustomShape 143"/>
              <p:cNvSpPr/>
              <p:nvPr/>
            </p:nvSpPr>
            <p:spPr>
              <a:xfrm>
                <a:off x="7772400" y="37339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2" name="CustomShape 144"/>
              <p:cNvSpPr/>
              <p:nvPr/>
            </p:nvSpPr>
            <p:spPr>
              <a:xfrm>
                <a:off x="792468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3" name="CustomShape 145"/>
              <p:cNvSpPr/>
              <p:nvPr/>
            </p:nvSpPr>
            <p:spPr>
              <a:xfrm>
                <a:off x="807732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4" name="CustomShape 146"/>
              <p:cNvSpPr/>
              <p:nvPr/>
            </p:nvSpPr>
            <p:spPr>
              <a:xfrm>
                <a:off x="777240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5" name="CustomShape 147"/>
              <p:cNvSpPr/>
              <p:nvPr/>
            </p:nvSpPr>
            <p:spPr>
              <a:xfrm>
                <a:off x="7772400" y="38862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6" name="CustomShape 148"/>
              <p:cNvSpPr/>
              <p:nvPr/>
            </p:nvSpPr>
            <p:spPr>
              <a:xfrm>
                <a:off x="807732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7" name="CustomShape 149"/>
              <p:cNvSpPr/>
              <p:nvPr/>
            </p:nvSpPr>
            <p:spPr>
              <a:xfrm>
                <a:off x="807732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8" name="CustomShape 150"/>
              <p:cNvSpPr/>
              <p:nvPr/>
            </p:nvSpPr>
            <p:spPr>
              <a:xfrm>
                <a:off x="7791480" y="4124160"/>
                <a:ext cx="71604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4+1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1179" name="Line 151"/>
            <p:cNvSpPr/>
            <p:nvPr/>
          </p:nvSpPr>
          <p:spPr>
            <a:xfrm>
              <a:off x="7010280" y="39621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0" name="Group 152"/>
          <p:cNvGrpSpPr/>
          <p:nvPr/>
        </p:nvGrpSpPr>
        <p:grpSpPr>
          <a:xfrm>
            <a:off x="8229600" y="3200400"/>
            <a:ext cx="1495440" cy="1852560"/>
            <a:chOff x="8229600" y="3200400"/>
            <a:chExt cx="1495440" cy="1852560"/>
          </a:xfrm>
        </p:grpSpPr>
        <p:grpSp>
          <p:nvGrpSpPr>
            <p:cNvPr id="1181" name="Group 153"/>
            <p:cNvGrpSpPr/>
            <p:nvPr/>
          </p:nvGrpSpPr>
          <p:grpSpPr>
            <a:xfrm>
              <a:off x="8991720" y="3200400"/>
              <a:ext cx="733320" cy="1852560"/>
              <a:chOff x="8991720" y="3200400"/>
              <a:chExt cx="733320" cy="1852560"/>
            </a:xfrm>
          </p:grpSpPr>
          <p:grpSp>
            <p:nvGrpSpPr>
              <p:cNvPr id="1182" name="Group 154"/>
              <p:cNvGrpSpPr/>
              <p:nvPr/>
            </p:nvGrpSpPr>
            <p:grpSpPr>
              <a:xfrm>
                <a:off x="8991720" y="3200400"/>
                <a:ext cx="733320" cy="785880"/>
                <a:chOff x="8991720" y="3200400"/>
                <a:chExt cx="733320" cy="785880"/>
              </a:xfrm>
            </p:grpSpPr>
            <p:sp>
              <p:nvSpPr>
                <p:cNvPr id="1183" name="CustomShape 155"/>
                <p:cNvSpPr/>
                <p:nvPr/>
              </p:nvSpPr>
              <p:spPr>
                <a:xfrm>
                  <a:off x="9144000" y="320040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84" name="CustomShape 156"/>
                <p:cNvSpPr/>
                <p:nvPr/>
              </p:nvSpPr>
              <p:spPr>
                <a:xfrm>
                  <a:off x="9144000" y="335268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85" name="CustomShape 157"/>
                <p:cNvSpPr/>
                <p:nvPr/>
              </p:nvSpPr>
              <p:spPr>
                <a:xfrm>
                  <a:off x="8991720" y="32004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86" name="CustomShape 158"/>
                <p:cNvSpPr/>
                <p:nvPr/>
              </p:nvSpPr>
              <p:spPr>
                <a:xfrm>
                  <a:off x="9144000" y="350532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87" name="CustomShape 159"/>
                <p:cNvSpPr/>
                <p:nvPr/>
              </p:nvSpPr>
              <p:spPr>
                <a:xfrm>
                  <a:off x="9296280" y="335268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88" name="CustomShape 160"/>
                <p:cNvSpPr/>
                <p:nvPr/>
              </p:nvSpPr>
              <p:spPr>
                <a:xfrm>
                  <a:off x="8991720" y="33526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89" name="CustomShape 161"/>
                <p:cNvSpPr/>
                <p:nvPr/>
              </p:nvSpPr>
              <p:spPr>
                <a:xfrm>
                  <a:off x="8991720" y="35053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90" name="CustomShape 162"/>
                <p:cNvSpPr/>
                <p:nvPr/>
              </p:nvSpPr>
              <p:spPr>
                <a:xfrm>
                  <a:off x="9296280" y="350532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91" name="CustomShape 163"/>
                <p:cNvSpPr/>
                <p:nvPr/>
              </p:nvSpPr>
              <p:spPr>
                <a:xfrm>
                  <a:off x="9296280" y="320040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92" name="CustomShape 164"/>
                <p:cNvSpPr/>
                <p:nvPr/>
              </p:nvSpPr>
              <p:spPr>
                <a:xfrm>
                  <a:off x="9009000" y="359100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5+2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sp>
            <p:nvSpPr>
              <p:cNvPr id="1193" name="CustomShape 165"/>
              <p:cNvSpPr/>
              <p:nvPr/>
            </p:nvSpPr>
            <p:spPr>
              <a:xfrm>
                <a:off x="9009000" y="4657680"/>
                <a:ext cx="71604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5+0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1194" name="Group 166"/>
            <p:cNvGrpSpPr/>
            <p:nvPr/>
          </p:nvGrpSpPr>
          <p:grpSpPr>
            <a:xfrm>
              <a:off x="8229600" y="3429000"/>
              <a:ext cx="761760" cy="1066680"/>
              <a:chOff x="8229600" y="3429000"/>
              <a:chExt cx="761760" cy="1066680"/>
            </a:xfrm>
          </p:grpSpPr>
          <p:sp>
            <p:nvSpPr>
              <p:cNvPr id="1195" name="Line 167"/>
              <p:cNvSpPr/>
              <p:nvPr/>
            </p:nvSpPr>
            <p:spPr>
              <a:xfrm flipV="1">
                <a:off x="8229600" y="3429000"/>
                <a:ext cx="761760" cy="53316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6" name="Line 168"/>
              <p:cNvSpPr/>
              <p:nvPr/>
            </p:nvSpPr>
            <p:spPr>
              <a:xfrm>
                <a:off x="8229600" y="3962160"/>
                <a:ext cx="761760" cy="5335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97" name="Group 169"/>
          <p:cNvGrpSpPr/>
          <p:nvPr/>
        </p:nvGrpSpPr>
        <p:grpSpPr>
          <a:xfrm>
            <a:off x="4572000" y="2133720"/>
            <a:ext cx="1495440" cy="4000320"/>
            <a:chOff x="4572000" y="2133720"/>
            <a:chExt cx="1495440" cy="4000320"/>
          </a:xfrm>
        </p:grpSpPr>
        <p:grpSp>
          <p:nvGrpSpPr>
            <p:cNvPr id="1198" name="Group 170"/>
            <p:cNvGrpSpPr/>
            <p:nvPr/>
          </p:nvGrpSpPr>
          <p:grpSpPr>
            <a:xfrm>
              <a:off x="5334120" y="2133720"/>
              <a:ext cx="733320" cy="4000320"/>
              <a:chOff x="5334120" y="2133720"/>
              <a:chExt cx="733320" cy="4000320"/>
            </a:xfrm>
          </p:grpSpPr>
          <p:grpSp>
            <p:nvGrpSpPr>
              <p:cNvPr id="1199" name="Group 171"/>
              <p:cNvGrpSpPr/>
              <p:nvPr/>
            </p:nvGrpSpPr>
            <p:grpSpPr>
              <a:xfrm>
                <a:off x="5334120" y="2133720"/>
                <a:ext cx="720360" cy="787320"/>
                <a:chOff x="5334120" y="2133720"/>
                <a:chExt cx="720360" cy="787320"/>
              </a:xfrm>
            </p:grpSpPr>
            <p:sp>
              <p:nvSpPr>
                <p:cNvPr id="1200" name="CustomShape 172"/>
                <p:cNvSpPr/>
                <p:nvPr/>
              </p:nvSpPr>
              <p:spPr>
                <a:xfrm>
                  <a:off x="5334120" y="2133720"/>
                  <a:ext cx="151920" cy="151920"/>
                </a:xfrm>
                <a:prstGeom prst="rect">
                  <a:avLst/>
                </a:prstGeom>
                <a:solidFill>
                  <a:schemeClr val="accent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1" name="CustomShape 173"/>
                <p:cNvSpPr/>
                <p:nvPr/>
              </p:nvSpPr>
              <p:spPr>
                <a:xfrm>
                  <a:off x="5486400" y="2133720"/>
                  <a:ext cx="151920" cy="151920"/>
                </a:xfrm>
                <a:prstGeom prst="rect">
                  <a:avLst/>
                </a:prstGeom>
                <a:solidFill>
                  <a:srgbClr val="cc66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2" name="CustomShape 174"/>
                <p:cNvSpPr/>
                <p:nvPr/>
              </p:nvSpPr>
              <p:spPr>
                <a:xfrm>
                  <a:off x="5486400" y="2286000"/>
                  <a:ext cx="151920" cy="151920"/>
                </a:xfrm>
                <a:prstGeom prst="rect">
                  <a:avLst/>
                </a:prstGeom>
                <a:solidFill>
                  <a:srgbClr val="ccffcc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3" name="CustomShape 175"/>
                <p:cNvSpPr/>
                <p:nvPr/>
              </p:nvSpPr>
              <p:spPr>
                <a:xfrm>
                  <a:off x="5486400" y="2438280"/>
                  <a:ext cx="151920" cy="151920"/>
                </a:xfrm>
                <a:prstGeom prst="rect">
                  <a:avLst/>
                </a:prstGeom>
                <a:solidFill>
                  <a:schemeClr val="hlink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4" name="CustomShape 176"/>
                <p:cNvSpPr/>
                <p:nvPr/>
              </p:nvSpPr>
              <p:spPr>
                <a:xfrm>
                  <a:off x="5638680" y="2286000"/>
                  <a:ext cx="151920" cy="151920"/>
                </a:xfrm>
                <a:prstGeom prst="rect">
                  <a:avLst/>
                </a:prstGeom>
                <a:solidFill>
                  <a:srgbClr val="ffccff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5" name="CustomShape 177"/>
                <p:cNvSpPr/>
                <p:nvPr/>
              </p:nvSpPr>
              <p:spPr>
                <a:xfrm>
                  <a:off x="5334120" y="2438280"/>
                  <a:ext cx="151920" cy="151920"/>
                </a:xfrm>
                <a:prstGeom prst="rect">
                  <a:avLst/>
                </a:prstGeom>
                <a:solidFill>
                  <a:srgbClr val="33cc33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6" name="CustomShape 178"/>
                <p:cNvSpPr/>
                <p:nvPr/>
              </p:nvSpPr>
              <p:spPr>
                <a:xfrm>
                  <a:off x="5334120" y="22860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7" name="CustomShape 179"/>
                <p:cNvSpPr/>
                <p:nvPr/>
              </p:nvSpPr>
              <p:spPr>
                <a:xfrm>
                  <a:off x="5638680" y="2438280"/>
                  <a:ext cx="151920" cy="151920"/>
                </a:xfrm>
                <a:prstGeom prst="rect">
                  <a:avLst/>
                </a:prstGeom>
                <a:solidFill>
                  <a:srgbClr val="ff99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8" name="CustomShape 180"/>
                <p:cNvSpPr/>
                <p:nvPr/>
              </p:nvSpPr>
              <p:spPr>
                <a:xfrm>
                  <a:off x="5638680" y="2133720"/>
                  <a:ext cx="151920" cy="151920"/>
                </a:xfrm>
                <a:prstGeom prst="rect">
                  <a:avLst/>
                </a:prstGeom>
                <a:solidFill>
                  <a:srgbClr val="ff3300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9" name="CustomShape 181"/>
                <p:cNvSpPr/>
                <p:nvPr/>
              </p:nvSpPr>
              <p:spPr>
                <a:xfrm>
                  <a:off x="5338440" y="2525760"/>
                  <a:ext cx="71604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2+3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</p:grpSp>
          <p:grpSp>
            <p:nvGrpSpPr>
              <p:cNvPr id="1210" name="Group 182"/>
              <p:cNvGrpSpPr/>
              <p:nvPr/>
            </p:nvGrpSpPr>
            <p:grpSpPr>
              <a:xfrm>
                <a:off x="5334120" y="4114800"/>
                <a:ext cx="733320" cy="2019240"/>
                <a:chOff x="5334120" y="4114800"/>
                <a:chExt cx="733320" cy="2019240"/>
              </a:xfrm>
            </p:grpSpPr>
            <p:grpSp>
              <p:nvGrpSpPr>
                <p:cNvPr id="1211" name="Group 183"/>
                <p:cNvGrpSpPr/>
                <p:nvPr/>
              </p:nvGrpSpPr>
              <p:grpSpPr>
                <a:xfrm>
                  <a:off x="5334120" y="5334120"/>
                  <a:ext cx="720360" cy="799920"/>
                  <a:chOff x="5334120" y="5334120"/>
                  <a:chExt cx="720360" cy="799920"/>
                </a:xfrm>
              </p:grpSpPr>
              <p:sp>
                <p:nvSpPr>
                  <p:cNvPr id="1212" name="CustomShape 184"/>
                  <p:cNvSpPr/>
                  <p:nvPr/>
                </p:nvSpPr>
                <p:spPr>
                  <a:xfrm>
                    <a:off x="5334120" y="533412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3" name="CustomShape 185"/>
                  <p:cNvSpPr/>
                  <p:nvPr/>
                </p:nvSpPr>
                <p:spPr>
                  <a:xfrm>
                    <a:off x="5486400" y="533412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4" name="CustomShape 186"/>
                  <p:cNvSpPr/>
                  <p:nvPr/>
                </p:nvSpPr>
                <p:spPr>
                  <a:xfrm>
                    <a:off x="5334120" y="548640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5" name="CustomShape 187"/>
                  <p:cNvSpPr/>
                  <p:nvPr/>
                </p:nvSpPr>
                <p:spPr>
                  <a:xfrm>
                    <a:off x="5486400" y="563868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6" name="CustomShape 188"/>
                  <p:cNvSpPr/>
                  <p:nvPr/>
                </p:nvSpPr>
                <p:spPr>
                  <a:xfrm>
                    <a:off x="5486400" y="548640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7" name="CustomShape 189"/>
                  <p:cNvSpPr/>
                  <p:nvPr/>
                </p:nvSpPr>
                <p:spPr>
                  <a:xfrm>
                    <a:off x="5334120" y="563868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8" name="CustomShape 190"/>
                  <p:cNvSpPr/>
                  <p:nvPr/>
                </p:nvSpPr>
                <p:spPr>
                  <a:xfrm>
                    <a:off x="5638680" y="548640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19" name="CustomShape 191"/>
                  <p:cNvSpPr/>
                  <p:nvPr/>
                </p:nvSpPr>
                <p:spPr>
                  <a:xfrm>
                    <a:off x="5638680" y="563868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0" name="CustomShape 192"/>
                  <p:cNvSpPr/>
                  <p:nvPr/>
                </p:nvSpPr>
                <p:spPr>
                  <a:xfrm>
                    <a:off x="5638680" y="533412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1" name="CustomShape 193"/>
                  <p:cNvSpPr/>
                  <p:nvPr/>
                </p:nvSpPr>
                <p:spPr>
                  <a:xfrm>
                    <a:off x="5338440" y="5738760"/>
                    <a:ext cx="71604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2+4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1222" name="Group 194"/>
                <p:cNvGrpSpPr/>
                <p:nvPr/>
              </p:nvGrpSpPr>
              <p:grpSpPr>
                <a:xfrm>
                  <a:off x="5334120" y="4114800"/>
                  <a:ext cx="733320" cy="785880"/>
                  <a:chOff x="5334120" y="4114800"/>
                  <a:chExt cx="733320" cy="785880"/>
                </a:xfrm>
              </p:grpSpPr>
              <p:sp>
                <p:nvSpPr>
                  <p:cNvPr id="1223" name="CustomShape 195"/>
                  <p:cNvSpPr/>
                  <p:nvPr/>
                </p:nvSpPr>
                <p:spPr>
                  <a:xfrm>
                    <a:off x="5334120" y="4114800"/>
                    <a:ext cx="151920" cy="1519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4" name="CustomShape 196"/>
                  <p:cNvSpPr/>
                  <p:nvPr/>
                </p:nvSpPr>
                <p:spPr>
                  <a:xfrm>
                    <a:off x="5486400" y="4267080"/>
                    <a:ext cx="151920" cy="151920"/>
                  </a:xfrm>
                  <a:prstGeom prst="rect">
                    <a:avLst/>
                  </a:prstGeom>
                  <a:solidFill>
                    <a:srgbClr val="cc66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5" name="CustomShape 197"/>
                  <p:cNvSpPr/>
                  <p:nvPr/>
                </p:nvSpPr>
                <p:spPr>
                  <a:xfrm>
                    <a:off x="5334120" y="4267080"/>
                    <a:ext cx="151920" cy="151920"/>
                  </a:xfrm>
                  <a:prstGeom prst="rect">
                    <a:avLst/>
                  </a:prstGeom>
                  <a:solidFill>
                    <a:srgbClr val="ccffcc"/>
                  </a:solidFill>
                  <a:ln w="9360">
                    <a:solidFill>
                      <a:schemeClr val="tx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6" name="CustomShape 198"/>
                  <p:cNvSpPr/>
                  <p:nvPr/>
                </p:nvSpPr>
                <p:spPr>
                  <a:xfrm>
                    <a:off x="5486400" y="4419720"/>
                    <a:ext cx="151920" cy="151920"/>
                  </a:xfrm>
                  <a:prstGeom prst="rect">
                    <a:avLst/>
                  </a:prstGeom>
                  <a:solidFill>
                    <a:schemeClr val="hlink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7" name="CustomShape 199"/>
                  <p:cNvSpPr/>
                  <p:nvPr/>
                </p:nvSpPr>
                <p:spPr>
                  <a:xfrm>
                    <a:off x="5638680" y="4267080"/>
                    <a:ext cx="151920" cy="151920"/>
                  </a:xfrm>
                  <a:prstGeom prst="rect">
                    <a:avLst/>
                  </a:prstGeom>
                  <a:solidFill>
                    <a:srgbClr val="ffccff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8" name="CustomShape 200"/>
                  <p:cNvSpPr/>
                  <p:nvPr/>
                </p:nvSpPr>
                <p:spPr>
                  <a:xfrm>
                    <a:off x="5334120" y="4419720"/>
                    <a:ext cx="151920" cy="151920"/>
                  </a:xfrm>
                  <a:prstGeom prst="rect">
                    <a:avLst/>
                  </a:prstGeom>
                  <a:solidFill>
                    <a:srgbClr val="33cc33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29" name="CustomShape 201"/>
                  <p:cNvSpPr/>
                  <p:nvPr/>
                </p:nvSpPr>
                <p:spPr>
                  <a:xfrm>
                    <a:off x="5486400" y="4114800"/>
                    <a:ext cx="151920" cy="151920"/>
                  </a:xfrm>
                  <a:prstGeom prst="rect">
                    <a:avLst/>
                  </a:prstGeom>
                  <a:solidFill>
                    <a:schemeClr val="bg1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30" name="CustomShape 202"/>
                  <p:cNvSpPr/>
                  <p:nvPr/>
                </p:nvSpPr>
                <p:spPr>
                  <a:xfrm>
                    <a:off x="5638680" y="4419720"/>
                    <a:ext cx="151920" cy="151920"/>
                  </a:xfrm>
                  <a:prstGeom prst="rect">
                    <a:avLst/>
                  </a:prstGeom>
                  <a:solidFill>
                    <a:srgbClr val="ff99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31" name="CustomShape 203"/>
                  <p:cNvSpPr/>
                  <p:nvPr/>
                </p:nvSpPr>
                <p:spPr>
                  <a:xfrm>
                    <a:off x="5638680" y="4114800"/>
                    <a:ext cx="151920" cy="151920"/>
                  </a:xfrm>
                  <a:prstGeom prst="rect">
                    <a:avLst/>
                  </a:prstGeom>
                  <a:solidFill>
                    <a:srgbClr val="ff3300"/>
                  </a:solidFill>
                  <a:ln w="936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232" name="CustomShape 204"/>
                  <p:cNvSpPr/>
                  <p:nvPr/>
                </p:nvSpPr>
                <p:spPr>
                  <a:xfrm>
                    <a:off x="5351400" y="4505400"/>
                    <a:ext cx="716040" cy="3952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2000" spc="-1" strike="noStrike">
                        <a:solidFill>
                          <a:srgbClr val="000000"/>
                        </a:solidFill>
                        <a:latin typeface="Calibri"/>
                      </a:rPr>
                      <a:t>2+3</a:t>
                    </a:r>
                    <a:endParaRPr b="0" lang="en-IN" sz="2000" spc="-1" strike="noStrike">
                      <a:latin typeface="Arial"/>
                    </a:endParaRPr>
                  </a:p>
                </p:txBody>
              </p:sp>
            </p:grpSp>
          </p:grpSp>
        </p:grpSp>
        <p:grpSp>
          <p:nvGrpSpPr>
            <p:cNvPr id="1233" name="Group 205"/>
            <p:cNvGrpSpPr/>
            <p:nvPr/>
          </p:nvGrpSpPr>
          <p:grpSpPr>
            <a:xfrm>
              <a:off x="4572000" y="2361960"/>
              <a:ext cx="761760" cy="3200400"/>
              <a:chOff x="4572000" y="2361960"/>
              <a:chExt cx="761760" cy="3200400"/>
            </a:xfrm>
          </p:grpSpPr>
          <p:grpSp>
            <p:nvGrpSpPr>
              <p:cNvPr id="1234" name="Group 206"/>
              <p:cNvGrpSpPr/>
              <p:nvPr/>
            </p:nvGrpSpPr>
            <p:grpSpPr>
              <a:xfrm>
                <a:off x="4572000" y="4343400"/>
                <a:ext cx="761760" cy="1218960"/>
                <a:chOff x="4572000" y="4343400"/>
                <a:chExt cx="761760" cy="1218960"/>
              </a:xfrm>
            </p:grpSpPr>
            <p:sp>
              <p:nvSpPr>
                <p:cNvPr id="1235" name="Line 207"/>
                <p:cNvSpPr/>
                <p:nvPr/>
              </p:nvSpPr>
              <p:spPr>
                <a:xfrm>
                  <a:off x="4572000" y="4343400"/>
                  <a:ext cx="761760" cy="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36" name="Line 208"/>
                <p:cNvSpPr/>
                <p:nvPr/>
              </p:nvSpPr>
              <p:spPr>
                <a:xfrm>
                  <a:off x="4572000" y="4343400"/>
                  <a:ext cx="761760" cy="121896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37" name="Line 209"/>
              <p:cNvSpPr/>
              <p:nvPr/>
            </p:nvSpPr>
            <p:spPr>
              <a:xfrm flipV="1">
                <a:off x="4572000" y="2361960"/>
                <a:ext cx="761760" cy="19814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238" name="CustomShape 210"/>
          <p:cNvSpPr/>
          <p:nvPr/>
        </p:nvSpPr>
        <p:spPr>
          <a:xfrm>
            <a:off x="-138960" y="1073880"/>
            <a:ext cx="79581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with h(N) = number of misplaced numbered tiles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9" dur="indefinite" restart="never" nodeType="tmRoot">
          <p:childTnLst>
            <p:seq>
              <p:cTn id="330" dur="indefinite" nodeType="mainSeq">
                <p:childTnLst>
                  <p:par>
                    <p:cTn id="331" nodeType="clickEffect" fill="hold">
                      <p:stCondLst>
                        <p:cond delay="indefinite"/>
                      </p:stCondLst>
                      <p:childTnLst>
                        <p:par>
                          <p:cTn id="33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nodeType="clickEffect" fill="hold">
                      <p:stCondLst>
                        <p:cond delay="indefinite"/>
                      </p:stCondLst>
                      <p:childTnLst>
                        <p:par>
                          <p:cTn id="3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nodeType="clickEffect" fill="hold">
                      <p:stCondLst>
                        <p:cond delay="indefinite"/>
                      </p:stCondLst>
                      <p:childTnLst>
                        <p:par>
                          <p:cTn id="3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nodeType="clickEffect" fill="hold">
                      <p:stCondLst>
                        <p:cond delay="indefinite"/>
                      </p:stCondLst>
                      <p:childTnLst>
                        <p:par>
                          <p:cTn id="34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nodeType="clickEffect" fill="hold">
                      <p:stCondLst>
                        <p:cond delay="indefinite"/>
                      </p:stCondLst>
                      <p:childTnLst>
                        <p:par>
                          <p:cTn id="34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nodeType="clickEffect" fill="hold">
                      <p:stCondLst>
                        <p:cond delay="indefinite"/>
                      </p:stCondLst>
                      <p:childTnLst>
                        <p:par>
                          <p:cTn id="3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nodeType="clickEffect" fill="hold">
                      <p:stCondLst>
                        <p:cond delay="indefinite"/>
                      </p:stCondLst>
                      <p:childTnLst>
                        <p:par>
                          <p:cTn id="35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CustomShape 1"/>
          <p:cNvSpPr/>
          <p:nvPr/>
        </p:nvSpPr>
        <p:spPr>
          <a:xfrm>
            <a:off x="1981080" y="2743200"/>
            <a:ext cx="3733560" cy="6091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333399"/>
                </a:solidFill>
                <a:latin typeface="Calibri"/>
              </a:rPr>
              <a:t>Admissible Heuristic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TextShape 3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Let h*(N) be the cost of the optimal path from N to a goal node</a:t>
            </a:r>
            <a:br/>
            <a:r>
              <a:rPr b="0" lang="en-US" sz="14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1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720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The heuristic function h(N) is </a:t>
            </a:r>
            <a:r>
              <a:rPr b="0" lang="en-US" sz="3200" spc="-1" strike="noStrike">
                <a:solidFill>
                  <a:srgbClr val="990033"/>
                </a:solidFill>
                <a:latin typeface="Calibri"/>
              </a:rPr>
              <a:t>admissible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if: </a:t>
            </a:r>
            <a:br/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               </a:t>
            </a: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0 </a:t>
            </a:r>
            <a:r>
              <a:rPr b="0" lang="en-US" sz="3600" spc="-1" strike="noStrike">
                <a:solidFill>
                  <a:srgbClr val="333399"/>
                </a:solidFill>
                <a:latin typeface="Symbol"/>
              </a:rPr>
              <a:t></a:t>
            </a: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 h(N) </a:t>
            </a:r>
            <a:r>
              <a:rPr b="0" lang="en-US" sz="3600" spc="-1" strike="noStrike">
                <a:solidFill>
                  <a:srgbClr val="333399"/>
                </a:solidFill>
                <a:latin typeface="Symbol"/>
              </a:rPr>
              <a:t></a:t>
            </a:r>
            <a:r>
              <a:rPr b="0" lang="en-US" sz="3600" spc="-1" strike="noStrike">
                <a:solidFill>
                  <a:srgbClr val="333399"/>
                </a:solidFill>
                <a:latin typeface="Calibri"/>
              </a:rPr>
              <a:t> h*(N)</a:t>
            </a: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36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An admissible heuristic function is always </a:t>
            </a:r>
            <a:r>
              <a:rPr b="0" lang="en-US" sz="3200" spc="-1" strike="noStrike">
                <a:solidFill>
                  <a:srgbClr val="0033cc"/>
                </a:solidFill>
                <a:latin typeface="Calibri"/>
              </a:rPr>
              <a:t>optimistic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!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242" name="CustomShape 4"/>
          <p:cNvSpPr/>
          <p:nvPr/>
        </p:nvSpPr>
        <p:spPr>
          <a:xfrm>
            <a:off x="6686280" y="2755440"/>
            <a:ext cx="5722560" cy="577800"/>
          </a:xfrm>
          <a:prstGeom prst="rect">
            <a:avLst/>
          </a:prstGeom>
          <a:solidFill>
            <a:srgbClr val="ffe6b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 is a goal node </a:t>
            </a:r>
            <a:r>
              <a:rPr b="0" lang="en-US" sz="3200" spc="-1" strike="noStrike">
                <a:solidFill>
                  <a:srgbClr val="000000"/>
                </a:solidFill>
                <a:latin typeface="Wingdings"/>
              </a:rPr>
              <a:t>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h(G) = 0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43" name="CustomShape 5"/>
          <p:cNvSpPr/>
          <p:nvPr/>
        </p:nvSpPr>
        <p:spPr>
          <a:xfrm>
            <a:off x="5715000" y="3048120"/>
            <a:ext cx="147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9" dur="indefinite" restart="never" nodeType="tmRoot">
          <p:childTnLst>
            <p:seq>
              <p:cTn id="360" dur="indefinite" nodeType="mainSeq">
                <p:childTnLst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Recap: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rcRect l="10390" t="26189" r="4596" b="7147"/>
          <a:stretch/>
        </p:blipFill>
        <p:spPr>
          <a:xfrm>
            <a:off x="6172200" y="1600200"/>
            <a:ext cx="5943240" cy="34999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228600" y="2057400"/>
            <a:ext cx="5943240" cy="2742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609480" indent="-60912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</a:t>
            </a:r>
            <a:r>
              <a:rPr b="0" lang="en-US" sz="2400" spc="-1" strike="noStrike" baseline="-25000">
                <a:solidFill>
                  <a:srgbClr val="333399"/>
                </a:solidFill>
                <a:latin typeface="Calibri"/>
              </a:rPr>
              <a:t>0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sense/read initial state</a:t>
            </a:r>
            <a:endParaRPr b="0" lang="en-IN" sz="2400" spc="-1" strike="noStrike">
              <a:latin typeface="Arial"/>
            </a:endParaRPr>
          </a:p>
          <a:p>
            <a:pPr marL="609480" indent="-60912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GOAL? </a:t>
            </a:r>
            <a:r>
              <a:rPr b="0" lang="en-US" sz="24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select/read goal test</a:t>
            </a:r>
            <a:endParaRPr b="0" lang="en-IN" sz="2400" spc="-1" strike="noStrike">
              <a:latin typeface="Arial"/>
            </a:endParaRPr>
          </a:p>
          <a:p>
            <a:pPr marL="609480" indent="-60912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Succ </a:t>
            </a:r>
            <a:r>
              <a:rPr b="0" lang="en-US" sz="24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read successor function</a:t>
            </a:r>
            <a:endParaRPr b="0" lang="en-IN" sz="2400" spc="-1" strike="noStrike">
              <a:latin typeface="Arial"/>
            </a:endParaRPr>
          </a:p>
          <a:p>
            <a:pPr marL="609480" indent="-60912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solution </a:t>
            </a:r>
            <a:r>
              <a:rPr b="0" lang="en-US" sz="2400" spc="-1" strike="noStrike">
                <a:solidFill>
                  <a:srgbClr val="333399"/>
                </a:solidFill>
                <a:latin typeface="Wingdings"/>
              </a:rPr>
              <a:t>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990033"/>
                </a:solidFill>
                <a:latin typeface="Calibri"/>
              </a:rPr>
              <a:t>search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(Space, s</a:t>
            </a:r>
            <a:r>
              <a:rPr b="0" lang="en-US" sz="2400" spc="-1" strike="noStrike" baseline="-25000">
                <a:solidFill>
                  <a:srgbClr val="333399"/>
                </a:solidFill>
                <a:latin typeface="Calibri"/>
              </a:rPr>
              <a:t>0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, GOAL?) </a:t>
            </a:r>
            <a:endParaRPr b="0" lang="en-IN" sz="2400" spc="-1" strike="noStrike">
              <a:latin typeface="Arial"/>
            </a:endParaRPr>
          </a:p>
          <a:p>
            <a:pPr marL="609480" indent="-60912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perform(solution)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TextShape 2"/>
          <p:cNvSpPr txBox="1"/>
          <p:nvPr/>
        </p:nvSpPr>
        <p:spPr>
          <a:xfrm>
            <a:off x="406440" y="1371600"/>
            <a:ext cx="11378880" cy="52318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h1(N)  = number of misplaced tiles = 6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 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is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</a:rPr>
              <a:t>admissible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00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h2(N) = sum of the (Manhattan) distances of every tile to its goal position</a:t>
            </a:r>
            <a:br/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         = 2 + 3 + 0 + 1 + 3 + 0 + 3 + 1 = 13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  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is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</a:rPr>
              <a:t>admissible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1246" name="Group 3"/>
          <p:cNvGrpSpPr/>
          <p:nvPr/>
        </p:nvGrpSpPr>
        <p:grpSpPr>
          <a:xfrm>
            <a:off x="4236120" y="1371600"/>
            <a:ext cx="3523320" cy="1690560"/>
            <a:chOff x="4236120" y="1371600"/>
            <a:chExt cx="3523320" cy="1690560"/>
          </a:xfrm>
        </p:grpSpPr>
        <p:grpSp>
          <p:nvGrpSpPr>
            <p:cNvPr id="1247" name="Group 4"/>
            <p:cNvGrpSpPr/>
            <p:nvPr/>
          </p:nvGrpSpPr>
          <p:grpSpPr>
            <a:xfrm>
              <a:off x="4236120" y="1371600"/>
              <a:ext cx="1405440" cy="1690560"/>
              <a:chOff x="4236120" y="1371600"/>
              <a:chExt cx="1405440" cy="1690560"/>
            </a:xfrm>
          </p:grpSpPr>
          <p:grpSp>
            <p:nvGrpSpPr>
              <p:cNvPr id="1248" name="Group 5"/>
              <p:cNvGrpSpPr/>
              <p:nvPr/>
            </p:nvGrpSpPr>
            <p:grpSpPr>
              <a:xfrm>
                <a:off x="4343400" y="1371600"/>
                <a:ext cx="1298160" cy="1272960"/>
                <a:chOff x="4343400" y="1371600"/>
                <a:chExt cx="1298160" cy="1272960"/>
              </a:xfrm>
            </p:grpSpPr>
            <p:sp>
              <p:nvSpPr>
                <p:cNvPr id="1249" name="CustomShape 6"/>
                <p:cNvSpPr/>
                <p:nvPr/>
              </p:nvSpPr>
              <p:spPr>
                <a:xfrm>
                  <a:off x="4343400" y="1371600"/>
                  <a:ext cx="1298160" cy="1272960"/>
                </a:xfrm>
                <a:prstGeom prst="rect">
                  <a:avLst/>
                </a:prstGeom>
                <a:noFill/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50" name="CustomShape 7"/>
                <p:cNvSpPr/>
                <p:nvPr/>
              </p:nvSpPr>
              <p:spPr>
                <a:xfrm>
                  <a:off x="5208480" y="17953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1" name="CustomShape 8"/>
                <p:cNvSpPr/>
                <p:nvPr/>
              </p:nvSpPr>
              <p:spPr>
                <a:xfrm>
                  <a:off x="4343400" y="17953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2" name="CustomShape 9"/>
                <p:cNvSpPr/>
                <p:nvPr/>
              </p:nvSpPr>
              <p:spPr>
                <a:xfrm>
                  <a:off x="4343400" y="222084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7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3" name="CustomShape 10"/>
                <p:cNvSpPr/>
                <p:nvPr/>
              </p:nvSpPr>
              <p:spPr>
                <a:xfrm>
                  <a:off x="4343400" y="13716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4" name="CustomShape 11"/>
                <p:cNvSpPr/>
                <p:nvPr/>
              </p:nvSpPr>
              <p:spPr>
                <a:xfrm>
                  <a:off x="4776840" y="1795320"/>
                  <a:ext cx="4312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5" name="CustomShape 12"/>
                <p:cNvSpPr/>
                <p:nvPr/>
              </p:nvSpPr>
              <p:spPr>
                <a:xfrm>
                  <a:off x="5208480" y="222084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6" name="CustomShape 13"/>
                <p:cNvSpPr/>
                <p:nvPr/>
              </p:nvSpPr>
              <p:spPr>
                <a:xfrm>
                  <a:off x="4776840" y="2220840"/>
                  <a:ext cx="4312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57" name="CustomShape 14"/>
                <p:cNvSpPr/>
                <p:nvPr/>
              </p:nvSpPr>
              <p:spPr>
                <a:xfrm>
                  <a:off x="5208480" y="13716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8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</p:grpSp>
          <p:sp>
            <p:nvSpPr>
              <p:cNvPr id="1258" name="CustomShape 15"/>
              <p:cNvSpPr/>
              <p:nvPr/>
            </p:nvSpPr>
            <p:spPr>
              <a:xfrm>
                <a:off x="4236120" y="2666880"/>
                <a:ext cx="125892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STATE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(N)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grpSp>
          <p:nvGrpSpPr>
            <p:cNvPr id="1259" name="Group 16"/>
            <p:cNvGrpSpPr/>
            <p:nvPr/>
          </p:nvGrpSpPr>
          <p:grpSpPr>
            <a:xfrm>
              <a:off x="6278400" y="1371600"/>
              <a:ext cx="1481040" cy="1690560"/>
              <a:chOff x="6278400" y="1371600"/>
              <a:chExt cx="1481040" cy="1690560"/>
            </a:xfrm>
          </p:grpSpPr>
          <p:grpSp>
            <p:nvGrpSpPr>
              <p:cNvPr id="1260" name="Group 17"/>
              <p:cNvGrpSpPr/>
              <p:nvPr/>
            </p:nvGrpSpPr>
            <p:grpSpPr>
              <a:xfrm>
                <a:off x="6400800" y="1371600"/>
                <a:ext cx="1298160" cy="1272960"/>
                <a:chOff x="6400800" y="1371600"/>
                <a:chExt cx="1298160" cy="1272960"/>
              </a:xfrm>
            </p:grpSpPr>
            <p:sp>
              <p:nvSpPr>
                <p:cNvPr id="1261" name="CustomShape 18"/>
                <p:cNvSpPr/>
                <p:nvPr/>
              </p:nvSpPr>
              <p:spPr>
                <a:xfrm>
                  <a:off x="6400800" y="1371600"/>
                  <a:ext cx="1298160" cy="1272960"/>
                </a:xfrm>
                <a:prstGeom prst="rect">
                  <a:avLst/>
                </a:prstGeom>
                <a:noFill/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62" name="CustomShape 19"/>
                <p:cNvSpPr/>
                <p:nvPr/>
              </p:nvSpPr>
              <p:spPr>
                <a:xfrm>
                  <a:off x="7265880" y="17953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6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3" name="CustomShape 20"/>
                <p:cNvSpPr/>
                <p:nvPr/>
              </p:nvSpPr>
              <p:spPr>
                <a:xfrm>
                  <a:off x="6400800" y="1795320"/>
                  <a:ext cx="4330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4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4" name="CustomShape 21"/>
                <p:cNvSpPr/>
                <p:nvPr/>
              </p:nvSpPr>
              <p:spPr>
                <a:xfrm>
                  <a:off x="6400800" y="222084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7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5" name="CustomShape 22"/>
                <p:cNvSpPr/>
                <p:nvPr/>
              </p:nvSpPr>
              <p:spPr>
                <a:xfrm>
                  <a:off x="6400800" y="13716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6" name="CustomShape 23"/>
                <p:cNvSpPr/>
                <p:nvPr/>
              </p:nvSpPr>
              <p:spPr>
                <a:xfrm>
                  <a:off x="6834240" y="1795320"/>
                  <a:ext cx="431280" cy="4251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5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7" name="CustomShape 24"/>
                <p:cNvSpPr/>
                <p:nvPr/>
              </p:nvSpPr>
              <p:spPr>
                <a:xfrm>
                  <a:off x="6834240" y="13716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8" name="CustomShape 25"/>
                <p:cNvSpPr/>
                <p:nvPr/>
              </p:nvSpPr>
              <p:spPr>
                <a:xfrm>
                  <a:off x="6834240" y="2220840"/>
                  <a:ext cx="4312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8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  <p:sp>
              <p:nvSpPr>
                <p:cNvPr id="1269" name="CustomShape 26"/>
                <p:cNvSpPr/>
                <p:nvPr/>
              </p:nvSpPr>
              <p:spPr>
                <a:xfrm>
                  <a:off x="7265880" y="1371600"/>
                  <a:ext cx="433080" cy="423360"/>
                </a:xfrm>
                <a:prstGeom prst="rect">
                  <a:avLst/>
                </a:prstGeom>
                <a:solidFill>
                  <a:srgbClr val="ffff99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</a:rPr>
                    <a:t>3</a:t>
                  </a:r>
                  <a:endParaRPr b="0" lang="en-IN" sz="1800" spc="-1" strike="noStrike">
                    <a:latin typeface="Arial"/>
                  </a:endParaRPr>
                </a:p>
              </p:txBody>
            </p:sp>
          </p:grpSp>
          <p:sp>
            <p:nvSpPr>
              <p:cNvPr id="1270" name="CustomShape 27"/>
              <p:cNvSpPr/>
              <p:nvPr/>
            </p:nvSpPr>
            <p:spPr>
              <a:xfrm>
                <a:off x="6278400" y="2666880"/>
                <a:ext cx="148104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Goal state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CustomShape 2"/>
          <p:cNvSpPr/>
          <p:nvPr/>
        </p:nvSpPr>
        <p:spPr>
          <a:xfrm>
            <a:off x="3048120" y="1523880"/>
            <a:ext cx="6095520" cy="3657240"/>
          </a:xfrm>
          <a:prstGeom prst="rect">
            <a:avLst/>
          </a:prstGeom>
          <a:noFill/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3"/>
          <p:cNvSpPr/>
          <p:nvPr/>
        </p:nvSpPr>
        <p:spPr>
          <a:xfrm>
            <a:off x="3962520" y="2133720"/>
            <a:ext cx="1218960" cy="1828440"/>
          </a:xfrm>
          <a:custGeom>
            <a:avLst/>
            <a:gdLst/>
            <a:ahLst/>
            <a:rect l="l" t="t" r="r" b="b"/>
            <a:pathLst>
              <a:path w="768" h="1152">
                <a:moveTo>
                  <a:pt x="0" y="192"/>
                </a:moveTo>
                <a:lnTo>
                  <a:pt x="384" y="576"/>
                </a:lnTo>
                <a:lnTo>
                  <a:pt x="192" y="768"/>
                </a:lnTo>
                <a:lnTo>
                  <a:pt x="192" y="1152"/>
                </a:lnTo>
                <a:lnTo>
                  <a:pt x="768" y="1152"/>
                </a:lnTo>
                <a:lnTo>
                  <a:pt x="768" y="192"/>
                </a:lnTo>
                <a:lnTo>
                  <a:pt x="144" y="0"/>
                </a:lnTo>
                <a:lnTo>
                  <a:pt x="0" y="192"/>
                </a:lnTo>
                <a:close/>
              </a:path>
            </a:pathLst>
          </a:custGeom>
          <a:solidFill>
            <a:srgbClr val="996600"/>
          </a:solidFill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4"/>
          <p:cNvSpPr/>
          <p:nvPr/>
        </p:nvSpPr>
        <p:spPr>
          <a:xfrm>
            <a:off x="6705720" y="2438280"/>
            <a:ext cx="1523520" cy="1828440"/>
          </a:xfrm>
          <a:custGeom>
            <a:avLst/>
            <a:gdLst/>
            <a:ahLst/>
            <a:rect l="l" t="t" r="r" b="b"/>
            <a:pathLst>
              <a:path w="960" h="1152">
                <a:moveTo>
                  <a:pt x="0" y="960"/>
                </a:moveTo>
                <a:lnTo>
                  <a:pt x="0" y="1152"/>
                </a:lnTo>
                <a:lnTo>
                  <a:pt x="960" y="1152"/>
                </a:lnTo>
                <a:lnTo>
                  <a:pt x="960" y="0"/>
                </a:lnTo>
                <a:lnTo>
                  <a:pt x="768" y="0"/>
                </a:lnTo>
                <a:lnTo>
                  <a:pt x="768" y="960"/>
                </a:lnTo>
                <a:lnTo>
                  <a:pt x="0" y="960"/>
                </a:lnTo>
                <a:close/>
              </a:path>
            </a:pathLst>
          </a:custGeom>
          <a:solidFill>
            <a:srgbClr val="996600"/>
          </a:solidFill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5"/>
          <p:cNvSpPr/>
          <p:nvPr/>
        </p:nvSpPr>
        <p:spPr>
          <a:xfrm>
            <a:off x="8763120" y="3886200"/>
            <a:ext cx="151920" cy="151920"/>
          </a:xfrm>
          <a:prstGeom prst="ellipse">
            <a:avLst/>
          </a:prstGeom>
          <a:solidFill>
            <a:srgbClr val="009900"/>
          </a:solidFill>
          <a:ln w="93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Line 6"/>
          <p:cNvSpPr/>
          <p:nvPr/>
        </p:nvSpPr>
        <p:spPr>
          <a:xfrm>
            <a:off x="3047760" y="182880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Line 7"/>
          <p:cNvSpPr/>
          <p:nvPr/>
        </p:nvSpPr>
        <p:spPr>
          <a:xfrm>
            <a:off x="3047760" y="213336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Line 8"/>
          <p:cNvSpPr/>
          <p:nvPr/>
        </p:nvSpPr>
        <p:spPr>
          <a:xfrm>
            <a:off x="3047760" y="243828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Line 9"/>
          <p:cNvSpPr/>
          <p:nvPr/>
        </p:nvSpPr>
        <p:spPr>
          <a:xfrm>
            <a:off x="3047760" y="274320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Line 10"/>
          <p:cNvSpPr/>
          <p:nvPr/>
        </p:nvSpPr>
        <p:spPr>
          <a:xfrm>
            <a:off x="3047760" y="304776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Line 11"/>
          <p:cNvSpPr/>
          <p:nvPr/>
        </p:nvSpPr>
        <p:spPr>
          <a:xfrm>
            <a:off x="3047760" y="335268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Line 12"/>
          <p:cNvSpPr/>
          <p:nvPr/>
        </p:nvSpPr>
        <p:spPr>
          <a:xfrm>
            <a:off x="3047760" y="365760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Line 13"/>
          <p:cNvSpPr/>
          <p:nvPr/>
        </p:nvSpPr>
        <p:spPr>
          <a:xfrm>
            <a:off x="3047760" y="396216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Line 14"/>
          <p:cNvSpPr/>
          <p:nvPr/>
        </p:nvSpPr>
        <p:spPr>
          <a:xfrm>
            <a:off x="3047760" y="426708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Line 15"/>
          <p:cNvSpPr/>
          <p:nvPr/>
        </p:nvSpPr>
        <p:spPr>
          <a:xfrm>
            <a:off x="3047760" y="457200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Line 16"/>
          <p:cNvSpPr/>
          <p:nvPr/>
        </p:nvSpPr>
        <p:spPr>
          <a:xfrm>
            <a:off x="3047760" y="4876560"/>
            <a:ext cx="6096240" cy="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Line 17"/>
          <p:cNvSpPr/>
          <p:nvPr/>
        </p:nvSpPr>
        <p:spPr>
          <a:xfrm>
            <a:off x="33526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Line 18"/>
          <p:cNvSpPr/>
          <p:nvPr/>
        </p:nvSpPr>
        <p:spPr>
          <a:xfrm>
            <a:off x="396216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Line 19"/>
          <p:cNvSpPr/>
          <p:nvPr/>
        </p:nvSpPr>
        <p:spPr>
          <a:xfrm>
            <a:off x="42670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Line 20"/>
          <p:cNvSpPr/>
          <p:nvPr/>
        </p:nvSpPr>
        <p:spPr>
          <a:xfrm>
            <a:off x="457200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Line 21"/>
          <p:cNvSpPr/>
          <p:nvPr/>
        </p:nvSpPr>
        <p:spPr>
          <a:xfrm>
            <a:off x="487656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Line 22"/>
          <p:cNvSpPr/>
          <p:nvPr/>
        </p:nvSpPr>
        <p:spPr>
          <a:xfrm>
            <a:off x="51814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Line 23"/>
          <p:cNvSpPr/>
          <p:nvPr/>
        </p:nvSpPr>
        <p:spPr>
          <a:xfrm>
            <a:off x="548640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Line 24"/>
          <p:cNvSpPr/>
          <p:nvPr/>
        </p:nvSpPr>
        <p:spPr>
          <a:xfrm>
            <a:off x="579096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Line 25"/>
          <p:cNvSpPr/>
          <p:nvPr/>
        </p:nvSpPr>
        <p:spPr>
          <a:xfrm>
            <a:off x="60958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Line 26"/>
          <p:cNvSpPr/>
          <p:nvPr/>
        </p:nvSpPr>
        <p:spPr>
          <a:xfrm>
            <a:off x="640080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Line 27"/>
          <p:cNvSpPr/>
          <p:nvPr/>
        </p:nvSpPr>
        <p:spPr>
          <a:xfrm>
            <a:off x="670536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Line 28"/>
          <p:cNvSpPr/>
          <p:nvPr/>
        </p:nvSpPr>
        <p:spPr>
          <a:xfrm>
            <a:off x="70102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Line 29"/>
          <p:cNvSpPr/>
          <p:nvPr/>
        </p:nvSpPr>
        <p:spPr>
          <a:xfrm>
            <a:off x="731520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Line 30"/>
          <p:cNvSpPr/>
          <p:nvPr/>
        </p:nvSpPr>
        <p:spPr>
          <a:xfrm>
            <a:off x="761976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Line 31"/>
          <p:cNvSpPr/>
          <p:nvPr/>
        </p:nvSpPr>
        <p:spPr>
          <a:xfrm>
            <a:off x="79246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Line 32"/>
          <p:cNvSpPr/>
          <p:nvPr/>
        </p:nvSpPr>
        <p:spPr>
          <a:xfrm>
            <a:off x="822960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Line 33"/>
          <p:cNvSpPr/>
          <p:nvPr/>
        </p:nvSpPr>
        <p:spPr>
          <a:xfrm>
            <a:off x="853416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Line 34"/>
          <p:cNvSpPr/>
          <p:nvPr/>
        </p:nvSpPr>
        <p:spPr>
          <a:xfrm>
            <a:off x="883908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Line 35"/>
          <p:cNvSpPr/>
          <p:nvPr/>
        </p:nvSpPr>
        <p:spPr>
          <a:xfrm>
            <a:off x="3657600" y="1523880"/>
            <a:ext cx="0" cy="3657600"/>
          </a:xfrm>
          <a:prstGeom prst="line">
            <a:avLst/>
          </a:prstGeom>
          <a:ln w="93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Line 36"/>
          <p:cNvSpPr/>
          <p:nvPr/>
        </p:nvSpPr>
        <p:spPr>
          <a:xfrm>
            <a:off x="7619760" y="2133360"/>
            <a:ext cx="1219320" cy="1828800"/>
          </a:xfrm>
          <a:prstGeom prst="line">
            <a:avLst/>
          </a:prstGeom>
          <a:ln w="38160">
            <a:solidFill>
              <a:srgbClr val="996600"/>
            </a:solidFill>
            <a:prstDash val="sysDot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07" name="Group 37"/>
          <p:cNvGrpSpPr/>
          <p:nvPr/>
        </p:nvGrpSpPr>
        <p:grpSpPr>
          <a:xfrm>
            <a:off x="2573280" y="1800360"/>
            <a:ext cx="5393520" cy="3915360"/>
            <a:chOff x="2573280" y="1800360"/>
            <a:chExt cx="5393520" cy="3915360"/>
          </a:xfrm>
        </p:grpSpPr>
        <p:grpSp>
          <p:nvGrpSpPr>
            <p:cNvPr id="1308" name="Group 38"/>
            <p:cNvGrpSpPr/>
            <p:nvPr/>
          </p:nvGrpSpPr>
          <p:grpSpPr>
            <a:xfrm>
              <a:off x="2573280" y="1917720"/>
              <a:ext cx="5365440" cy="3798000"/>
              <a:chOff x="2573280" y="1917720"/>
              <a:chExt cx="5365440" cy="3798000"/>
            </a:xfrm>
          </p:grpSpPr>
          <p:sp>
            <p:nvSpPr>
              <p:cNvPr id="1309" name="CustomShape 39"/>
              <p:cNvSpPr/>
              <p:nvPr/>
            </p:nvSpPr>
            <p:spPr>
              <a:xfrm>
                <a:off x="7543800" y="2057400"/>
                <a:ext cx="151920" cy="151920"/>
              </a:xfrm>
              <a:prstGeom prst="ellipse">
                <a:avLst/>
              </a:prstGeom>
              <a:solidFill>
                <a:srgbClr val="3366ff"/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0" name="CustomShape 40"/>
              <p:cNvSpPr/>
              <p:nvPr/>
            </p:nvSpPr>
            <p:spPr>
              <a:xfrm>
                <a:off x="7446600" y="5194440"/>
                <a:ext cx="492120" cy="52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3366ff"/>
                    </a:solidFill>
                    <a:latin typeface="Calibri"/>
                  </a:rPr>
                  <a:t>x</a:t>
                </a:r>
                <a:r>
                  <a:rPr b="0" lang="en-US" sz="2400" spc="-1" strike="noStrike" baseline="-30000">
                    <a:solidFill>
                      <a:srgbClr val="3366ff"/>
                    </a:solidFill>
                    <a:latin typeface="Calibri"/>
                  </a:rPr>
                  <a:t>N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1311" name="CustomShape 41"/>
              <p:cNvSpPr/>
              <p:nvPr/>
            </p:nvSpPr>
            <p:spPr>
              <a:xfrm>
                <a:off x="2573280" y="1917720"/>
                <a:ext cx="492120" cy="52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33cc"/>
                    </a:solidFill>
                    <a:latin typeface="Calibri"/>
                  </a:rPr>
                  <a:t>y</a:t>
                </a:r>
                <a:r>
                  <a:rPr b="0" lang="en-US" sz="2400" spc="-1" strike="noStrike" baseline="-30000">
                    <a:solidFill>
                      <a:srgbClr val="0033cc"/>
                    </a:solidFill>
                    <a:latin typeface="Calibri"/>
                  </a:rPr>
                  <a:t>N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1312" name="Line 42"/>
              <p:cNvSpPr/>
              <p:nvPr/>
            </p:nvSpPr>
            <p:spPr>
              <a:xfrm flipH="1">
                <a:off x="3047760" y="2133360"/>
                <a:ext cx="4572000" cy="0"/>
              </a:xfrm>
              <a:prstGeom prst="line">
                <a:avLst/>
              </a:prstGeom>
              <a:ln w="28440">
                <a:solidFill>
                  <a:schemeClr val="tx1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3" name="Line 43"/>
              <p:cNvSpPr/>
              <p:nvPr/>
            </p:nvSpPr>
            <p:spPr>
              <a:xfrm>
                <a:off x="7619760" y="2133360"/>
                <a:ext cx="0" cy="3048120"/>
              </a:xfrm>
              <a:prstGeom prst="line">
                <a:avLst/>
              </a:prstGeom>
              <a:ln w="28440">
                <a:solidFill>
                  <a:schemeClr val="tx1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14" name="CustomShape 44"/>
            <p:cNvSpPr/>
            <p:nvPr/>
          </p:nvSpPr>
          <p:spPr>
            <a:xfrm>
              <a:off x="7596720" y="1800360"/>
              <a:ext cx="3700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3366ff"/>
                  </a:solidFill>
                  <a:latin typeface="Calibri"/>
                </a:rPr>
                <a:t>N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1315" name="Group 45"/>
          <p:cNvGrpSpPr/>
          <p:nvPr/>
        </p:nvGrpSpPr>
        <p:grpSpPr>
          <a:xfrm>
            <a:off x="7619760" y="2133360"/>
            <a:ext cx="1219320" cy="1752840"/>
            <a:chOff x="7619760" y="2133360"/>
            <a:chExt cx="1219320" cy="1752840"/>
          </a:xfrm>
        </p:grpSpPr>
        <p:sp>
          <p:nvSpPr>
            <p:cNvPr id="1316" name="Line 46"/>
            <p:cNvSpPr/>
            <p:nvPr/>
          </p:nvSpPr>
          <p:spPr>
            <a:xfrm>
              <a:off x="7619760" y="2133360"/>
              <a:ext cx="1219320" cy="0"/>
            </a:xfrm>
            <a:prstGeom prst="line">
              <a:avLst/>
            </a:prstGeom>
            <a:ln w="38160">
              <a:solidFill>
                <a:srgbClr val="ff0066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Line 47"/>
            <p:cNvSpPr/>
            <p:nvPr/>
          </p:nvSpPr>
          <p:spPr>
            <a:xfrm>
              <a:off x="8839080" y="2133360"/>
              <a:ext cx="0" cy="1752840"/>
            </a:xfrm>
            <a:prstGeom prst="line">
              <a:avLst/>
            </a:prstGeom>
            <a:ln w="38160">
              <a:solidFill>
                <a:srgbClr val="ff0066"/>
              </a:solidFill>
              <a:prstDash val="sysDot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8" name="Line 48"/>
          <p:cNvSpPr/>
          <p:nvPr/>
        </p:nvSpPr>
        <p:spPr>
          <a:xfrm>
            <a:off x="8839080" y="3962160"/>
            <a:ext cx="0" cy="1219320"/>
          </a:xfrm>
          <a:prstGeom prst="line">
            <a:avLst/>
          </a:prstGeom>
          <a:ln w="28440">
            <a:solidFill>
              <a:srgbClr val="0099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Line 49"/>
          <p:cNvSpPr/>
          <p:nvPr/>
        </p:nvSpPr>
        <p:spPr>
          <a:xfrm flipH="1">
            <a:off x="3047760" y="3962160"/>
            <a:ext cx="5791320" cy="0"/>
          </a:xfrm>
          <a:prstGeom prst="line">
            <a:avLst/>
          </a:prstGeom>
          <a:ln w="28440">
            <a:solidFill>
              <a:srgbClr val="0099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50"/>
          <p:cNvSpPr/>
          <p:nvPr/>
        </p:nvSpPr>
        <p:spPr>
          <a:xfrm>
            <a:off x="8657640" y="5181480"/>
            <a:ext cx="47232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9900"/>
                </a:solidFill>
                <a:latin typeface="Calibri"/>
              </a:rPr>
              <a:t>x</a:t>
            </a:r>
            <a:r>
              <a:rPr b="0" lang="en-US" sz="2400" spc="-1" strike="noStrike" baseline="-25000">
                <a:solidFill>
                  <a:srgbClr val="0099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21" name="CustomShape 51"/>
          <p:cNvSpPr/>
          <p:nvPr/>
        </p:nvSpPr>
        <p:spPr>
          <a:xfrm>
            <a:off x="2562840" y="3733920"/>
            <a:ext cx="47232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9900"/>
                </a:solidFill>
                <a:latin typeface="Calibri"/>
              </a:rPr>
              <a:t>y</a:t>
            </a:r>
            <a:r>
              <a:rPr b="0" lang="en-US" sz="2400" spc="-1" strike="noStrike" baseline="-25000">
                <a:solidFill>
                  <a:srgbClr val="009900"/>
                </a:solidFill>
                <a:latin typeface="Calibri"/>
              </a:rPr>
              <a:t>g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322" name="Group 52"/>
          <p:cNvGrpSpPr/>
          <p:nvPr/>
        </p:nvGrpSpPr>
        <p:grpSpPr>
          <a:xfrm>
            <a:off x="1735200" y="5418000"/>
            <a:ext cx="8634960" cy="718920"/>
            <a:chOff x="1735200" y="5418000"/>
            <a:chExt cx="8634960" cy="718920"/>
          </a:xfrm>
        </p:grpSpPr>
        <p:sp>
          <p:nvSpPr>
            <p:cNvPr id="1323" name="CustomShape 53"/>
            <p:cNvSpPr/>
            <p:nvPr/>
          </p:nvSpPr>
          <p:spPr>
            <a:xfrm>
              <a:off x="6289200" y="5532480"/>
              <a:ext cx="4080960" cy="50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993300"/>
                  </a:solidFill>
                  <a:latin typeface="Calibri"/>
                </a:rPr>
                <a:t>(L</a:t>
              </a:r>
              <a:r>
                <a:rPr b="0" lang="en-US" sz="2400" spc="-1" strike="noStrike" baseline="-25000">
                  <a:solidFill>
                    <a:srgbClr val="993300"/>
                  </a:solidFill>
                  <a:latin typeface="Calibri"/>
                </a:rPr>
                <a:t>2</a:t>
              </a:r>
              <a:r>
                <a:rPr b="0" lang="en-US" sz="2400" spc="-1" strike="noStrike">
                  <a:solidFill>
                    <a:srgbClr val="993300"/>
                  </a:solidFill>
                  <a:latin typeface="Calibri"/>
                </a:rPr>
                <a:t> or Euclidean distance)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324" name="Group 54"/>
          <p:cNvGrpSpPr/>
          <p:nvPr/>
        </p:nvGrpSpPr>
        <p:grpSpPr>
          <a:xfrm>
            <a:off x="1351440" y="6105600"/>
            <a:ext cx="9201600" cy="592200"/>
            <a:chOff x="1351440" y="6105600"/>
            <a:chExt cx="9201600" cy="592200"/>
          </a:xfrm>
        </p:grpSpPr>
        <p:sp>
          <p:nvSpPr>
            <p:cNvPr id="1325" name="CustomShape 55"/>
            <p:cNvSpPr/>
            <p:nvPr/>
          </p:nvSpPr>
          <p:spPr>
            <a:xfrm>
              <a:off x="1351440" y="6105600"/>
              <a:ext cx="465660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00" spc="-1" strike="noStrike">
                  <a:solidFill>
                    <a:srgbClr val="ff0066"/>
                  </a:solidFill>
                  <a:latin typeface="Calibri"/>
                </a:rPr>
                <a:t>h</a:t>
              </a:r>
              <a:r>
                <a:rPr b="0" lang="en-US" sz="2900" spc="-1" strike="noStrike" baseline="-25000">
                  <a:solidFill>
                    <a:srgbClr val="ff0066"/>
                  </a:solidFill>
                  <a:latin typeface="Calibri"/>
                </a:rPr>
                <a:t>2</a:t>
              </a:r>
              <a:r>
                <a:rPr b="0" lang="en-US" sz="2900" spc="-1" strike="noStrike">
                  <a:solidFill>
                    <a:srgbClr val="ff0066"/>
                  </a:solidFill>
                  <a:latin typeface="Calibri"/>
                </a:rPr>
                <a:t>(N)  =  |x</a:t>
              </a:r>
              <a:r>
                <a:rPr b="0" lang="en-US" sz="2900" spc="-1" strike="noStrike" baseline="-25000">
                  <a:solidFill>
                    <a:srgbClr val="ff0066"/>
                  </a:solidFill>
                  <a:latin typeface="Calibri"/>
                </a:rPr>
                <a:t>N</a:t>
              </a:r>
              <a:r>
                <a:rPr b="0" lang="en-US" sz="2900" spc="-1" strike="noStrike">
                  <a:solidFill>
                    <a:srgbClr val="ff0066"/>
                  </a:solidFill>
                  <a:latin typeface="Calibri"/>
                </a:rPr>
                <a:t>-x</a:t>
              </a:r>
              <a:r>
                <a:rPr b="0" lang="en-US" sz="2900" spc="-1" strike="noStrike" baseline="-25000">
                  <a:solidFill>
                    <a:srgbClr val="ff0066"/>
                  </a:solidFill>
                  <a:latin typeface="Calibri"/>
                </a:rPr>
                <a:t>g</a:t>
              </a:r>
              <a:r>
                <a:rPr b="0" lang="en-US" sz="2900" spc="-1" strike="noStrike">
                  <a:solidFill>
                    <a:srgbClr val="ff0066"/>
                  </a:solidFill>
                  <a:latin typeface="Calibri"/>
                </a:rPr>
                <a:t>| + |y</a:t>
              </a:r>
              <a:r>
                <a:rPr b="0" lang="en-US" sz="2900" spc="-1" strike="noStrike" baseline="-25000">
                  <a:solidFill>
                    <a:srgbClr val="ff0066"/>
                  </a:solidFill>
                  <a:latin typeface="Calibri"/>
                </a:rPr>
                <a:t>N</a:t>
              </a:r>
              <a:r>
                <a:rPr b="0" lang="en-US" sz="2900" spc="-1" strike="noStrike">
                  <a:solidFill>
                    <a:srgbClr val="ff0066"/>
                  </a:solidFill>
                  <a:latin typeface="Calibri"/>
                </a:rPr>
                <a:t>-y</a:t>
              </a:r>
              <a:r>
                <a:rPr b="0" lang="en-US" sz="2900" spc="-1" strike="noStrike" baseline="-25000">
                  <a:solidFill>
                    <a:srgbClr val="ff0066"/>
                  </a:solidFill>
                  <a:latin typeface="Calibri"/>
                </a:rPr>
                <a:t>g</a:t>
              </a:r>
              <a:r>
                <a:rPr b="0" lang="en-US" sz="2900" spc="-1" strike="noStrike">
                  <a:solidFill>
                    <a:srgbClr val="ff0066"/>
                  </a:solidFill>
                  <a:latin typeface="Calibri"/>
                </a:rPr>
                <a:t>|</a:t>
              </a:r>
              <a:endParaRPr b="0" lang="en-IN" sz="2900" spc="-1" strike="noStrike">
                <a:latin typeface="Arial"/>
              </a:endParaRPr>
            </a:p>
          </p:txBody>
        </p:sp>
        <p:sp>
          <p:nvSpPr>
            <p:cNvPr id="1326" name="CustomShape 56"/>
            <p:cNvSpPr/>
            <p:nvPr/>
          </p:nvSpPr>
          <p:spPr>
            <a:xfrm>
              <a:off x="6313680" y="6172200"/>
              <a:ext cx="4239360" cy="50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0066"/>
                  </a:solidFill>
                  <a:latin typeface="Calibri"/>
                </a:rPr>
                <a:t>(L</a:t>
              </a:r>
              <a:r>
                <a:rPr b="0" lang="en-US" sz="2400" spc="-1" strike="noStrike" baseline="-25000">
                  <a:solidFill>
                    <a:srgbClr val="ff0066"/>
                  </a:solidFill>
                  <a:latin typeface="Calibri"/>
                </a:rPr>
                <a:t>1</a:t>
              </a:r>
              <a:r>
                <a:rPr b="0" lang="en-US" sz="2400" spc="-1" strike="noStrike">
                  <a:solidFill>
                    <a:srgbClr val="ff0066"/>
                  </a:solidFill>
                  <a:latin typeface="Calibri"/>
                </a:rPr>
                <a:t> or Manhattan distance)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327" name="CustomShape 57"/>
          <p:cNvSpPr/>
          <p:nvPr/>
        </p:nvSpPr>
        <p:spPr>
          <a:xfrm>
            <a:off x="7543800" y="3581280"/>
            <a:ext cx="151920" cy="151920"/>
          </a:xfrm>
          <a:prstGeom prst="ellipse">
            <a:avLst/>
          </a:prstGeom>
          <a:solidFill>
            <a:srgbClr val="ff99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nodeType="clickEffect" fill="hold">
                      <p:stCondLst>
                        <p:cond delay="indefinite"/>
                      </p:stCondLst>
                      <p:childTnLst>
                        <p:par>
                          <p:cTn id="38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nodeType="clickEffect" fill="hold">
                      <p:stCondLst>
                        <p:cond delay="indefinite"/>
                      </p:stCondLst>
                      <p:childTnLst>
                        <p:par>
                          <p:cTn id="38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nodeType="clickEffect" fill="hold">
                      <p:stCondLst>
                        <p:cond delay="indefinite"/>
                      </p:stCondLst>
                      <p:childTnLst>
                        <p:par>
                          <p:cTn id="3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29" name="Group 2"/>
          <p:cNvGrpSpPr/>
          <p:nvPr/>
        </p:nvGrpSpPr>
        <p:grpSpPr>
          <a:xfrm>
            <a:off x="2009880" y="1523880"/>
            <a:ext cx="6168960" cy="3107880"/>
            <a:chOff x="2009880" y="1523880"/>
            <a:chExt cx="6168960" cy="3107880"/>
          </a:xfrm>
        </p:grpSpPr>
        <p:sp>
          <p:nvSpPr>
            <p:cNvPr id="1330" name="CustomShape 3"/>
            <p:cNvSpPr/>
            <p:nvPr/>
          </p:nvSpPr>
          <p:spPr>
            <a:xfrm>
              <a:off x="2717640" y="1523880"/>
              <a:ext cx="4088880" cy="225216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CustomShape 4"/>
            <p:cNvSpPr/>
            <p:nvPr/>
          </p:nvSpPr>
          <p:spPr>
            <a:xfrm>
              <a:off x="3330720" y="1900080"/>
              <a:ext cx="818640" cy="1125000"/>
            </a:xfrm>
            <a:custGeom>
              <a:avLst/>
              <a:gdLst/>
              <a:ahLst/>
              <a:rect l="l" t="t" r="r" b="b"/>
              <a:pathLst>
                <a:path w="768" h="1152">
                  <a:moveTo>
                    <a:pt x="0" y="192"/>
                  </a:moveTo>
                  <a:lnTo>
                    <a:pt x="384" y="576"/>
                  </a:lnTo>
                  <a:lnTo>
                    <a:pt x="192" y="768"/>
                  </a:lnTo>
                  <a:lnTo>
                    <a:pt x="192" y="1152"/>
                  </a:lnTo>
                  <a:lnTo>
                    <a:pt x="768" y="1152"/>
                  </a:lnTo>
                  <a:lnTo>
                    <a:pt x="768" y="192"/>
                  </a:lnTo>
                  <a:lnTo>
                    <a:pt x="144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996633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CustomShape 5"/>
            <p:cNvSpPr/>
            <p:nvPr/>
          </p:nvSpPr>
          <p:spPr>
            <a:xfrm>
              <a:off x="3075120" y="2416320"/>
              <a:ext cx="102960" cy="93240"/>
            </a:xfrm>
            <a:prstGeom prst="ellipse">
              <a:avLst/>
            </a:prstGeom>
            <a:solidFill>
              <a:srgbClr val="f81706"/>
            </a:solidFill>
            <a:ln w="9360">
              <a:solidFill>
                <a:srgbClr val="f8170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CustomShape 6"/>
            <p:cNvSpPr/>
            <p:nvPr/>
          </p:nvSpPr>
          <p:spPr>
            <a:xfrm>
              <a:off x="5172120" y="2087640"/>
              <a:ext cx="1022040" cy="1125000"/>
            </a:xfrm>
            <a:custGeom>
              <a:avLst/>
              <a:gdLst/>
              <a:ahLst/>
              <a:rect l="l" t="t" r="r" b="b"/>
              <a:pathLst>
                <a:path w="960" h="1152">
                  <a:moveTo>
                    <a:pt x="0" y="960"/>
                  </a:moveTo>
                  <a:lnTo>
                    <a:pt x="0" y="1152"/>
                  </a:lnTo>
                  <a:lnTo>
                    <a:pt x="960" y="1152"/>
                  </a:lnTo>
                  <a:lnTo>
                    <a:pt x="960" y="0"/>
                  </a:lnTo>
                  <a:lnTo>
                    <a:pt x="768" y="0"/>
                  </a:lnTo>
                  <a:lnTo>
                    <a:pt x="768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996633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CustomShape 7"/>
            <p:cNvSpPr/>
            <p:nvPr/>
          </p:nvSpPr>
          <p:spPr>
            <a:xfrm>
              <a:off x="6551640" y="2978280"/>
              <a:ext cx="101160" cy="95040"/>
            </a:xfrm>
            <a:prstGeom prst="ellipse">
              <a:avLst/>
            </a:prstGeom>
            <a:solidFill>
              <a:srgbClr val="45d628"/>
            </a:solidFill>
            <a:ln w="9360">
              <a:solidFill>
                <a:srgbClr val="45d6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Line 8"/>
            <p:cNvSpPr/>
            <p:nvPr/>
          </p:nvSpPr>
          <p:spPr>
            <a:xfrm>
              <a:off x="2717640" y="17110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Line 9"/>
            <p:cNvSpPr/>
            <p:nvPr/>
          </p:nvSpPr>
          <p:spPr>
            <a:xfrm>
              <a:off x="2717640" y="19000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Line 10"/>
            <p:cNvSpPr/>
            <p:nvPr/>
          </p:nvSpPr>
          <p:spPr>
            <a:xfrm>
              <a:off x="2717640" y="20872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Line 11"/>
            <p:cNvSpPr/>
            <p:nvPr/>
          </p:nvSpPr>
          <p:spPr>
            <a:xfrm>
              <a:off x="2717640" y="22748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Line 12"/>
            <p:cNvSpPr/>
            <p:nvPr/>
          </p:nvSpPr>
          <p:spPr>
            <a:xfrm>
              <a:off x="2717640" y="24620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Line 13"/>
            <p:cNvSpPr/>
            <p:nvPr/>
          </p:nvSpPr>
          <p:spPr>
            <a:xfrm>
              <a:off x="2717640" y="26510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Line 14"/>
            <p:cNvSpPr/>
            <p:nvPr/>
          </p:nvSpPr>
          <p:spPr>
            <a:xfrm>
              <a:off x="2717640" y="28382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Line 15"/>
            <p:cNvSpPr/>
            <p:nvPr/>
          </p:nvSpPr>
          <p:spPr>
            <a:xfrm>
              <a:off x="2717640" y="30254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Line 16"/>
            <p:cNvSpPr/>
            <p:nvPr/>
          </p:nvSpPr>
          <p:spPr>
            <a:xfrm>
              <a:off x="2717640" y="32130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Line 17"/>
            <p:cNvSpPr/>
            <p:nvPr/>
          </p:nvSpPr>
          <p:spPr>
            <a:xfrm>
              <a:off x="2717640" y="34020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Line 18"/>
            <p:cNvSpPr/>
            <p:nvPr/>
          </p:nvSpPr>
          <p:spPr>
            <a:xfrm>
              <a:off x="2717640" y="35892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Line 19"/>
            <p:cNvSpPr/>
            <p:nvPr/>
          </p:nvSpPr>
          <p:spPr>
            <a:xfrm>
              <a:off x="29224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Line 20"/>
            <p:cNvSpPr/>
            <p:nvPr/>
          </p:nvSpPr>
          <p:spPr>
            <a:xfrm>
              <a:off x="33303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Line 21"/>
            <p:cNvSpPr/>
            <p:nvPr/>
          </p:nvSpPr>
          <p:spPr>
            <a:xfrm>
              <a:off x="35352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Line 22"/>
            <p:cNvSpPr/>
            <p:nvPr/>
          </p:nvSpPr>
          <p:spPr>
            <a:xfrm>
              <a:off x="37400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Line 23"/>
            <p:cNvSpPr/>
            <p:nvPr/>
          </p:nvSpPr>
          <p:spPr>
            <a:xfrm>
              <a:off x="39448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Line 24"/>
            <p:cNvSpPr/>
            <p:nvPr/>
          </p:nvSpPr>
          <p:spPr>
            <a:xfrm>
              <a:off x="41497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Line 25"/>
            <p:cNvSpPr/>
            <p:nvPr/>
          </p:nvSpPr>
          <p:spPr>
            <a:xfrm>
              <a:off x="43527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Line 26"/>
            <p:cNvSpPr/>
            <p:nvPr/>
          </p:nvSpPr>
          <p:spPr>
            <a:xfrm>
              <a:off x="45576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Line 27"/>
            <p:cNvSpPr/>
            <p:nvPr/>
          </p:nvSpPr>
          <p:spPr>
            <a:xfrm>
              <a:off x="47624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Line 28"/>
            <p:cNvSpPr/>
            <p:nvPr/>
          </p:nvSpPr>
          <p:spPr>
            <a:xfrm>
              <a:off x="49672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Line 29"/>
            <p:cNvSpPr/>
            <p:nvPr/>
          </p:nvSpPr>
          <p:spPr>
            <a:xfrm>
              <a:off x="51717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Line 30"/>
            <p:cNvSpPr/>
            <p:nvPr/>
          </p:nvSpPr>
          <p:spPr>
            <a:xfrm>
              <a:off x="53751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Line 31"/>
            <p:cNvSpPr/>
            <p:nvPr/>
          </p:nvSpPr>
          <p:spPr>
            <a:xfrm>
              <a:off x="55800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Line 32"/>
            <p:cNvSpPr/>
            <p:nvPr/>
          </p:nvSpPr>
          <p:spPr>
            <a:xfrm>
              <a:off x="57848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Line 33"/>
            <p:cNvSpPr/>
            <p:nvPr/>
          </p:nvSpPr>
          <p:spPr>
            <a:xfrm>
              <a:off x="59893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Line 34"/>
            <p:cNvSpPr/>
            <p:nvPr/>
          </p:nvSpPr>
          <p:spPr>
            <a:xfrm>
              <a:off x="61941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Line 35"/>
            <p:cNvSpPr/>
            <p:nvPr/>
          </p:nvSpPr>
          <p:spPr>
            <a:xfrm>
              <a:off x="63975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Line 36"/>
            <p:cNvSpPr/>
            <p:nvPr/>
          </p:nvSpPr>
          <p:spPr>
            <a:xfrm>
              <a:off x="66024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Line 37"/>
            <p:cNvSpPr/>
            <p:nvPr/>
          </p:nvSpPr>
          <p:spPr>
            <a:xfrm>
              <a:off x="31273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Line 38"/>
            <p:cNvSpPr/>
            <p:nvPr/>
          </p:nvSpPr>
          <p:spPr>
            <a:xfrm flipV="1">
              <a:off x="3127320" y="2274840"/>
              <a:ext cx="0" cy="18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Line 39"/>
            <p:cNvSpPr/>
            <p:nvPr/>
          </p:nvSpPr>
          <p:spPr>
            <a:xfrm>
              <a:off x="3127320" y="2462040"/>
              <a:ext cx="0" cy="18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Line 40"/>
            <p:cNvSpPr/>
            <p:nvPr/>
          </p:nvSpPr>
          <p:spPr>
            <a:xfrm>
              <a:off x="2922480" y="2462040"/>
              <a:ext cx="40968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Line 41"/>
            <p:cNvSpPr/>
            <p:nvPr/>
          </p:nvSpPr>
          <p:spPr>
            <a:xfrm flipH="1">
              <a:off x="2922480" y="2274840"/>
              <a:ext cx="409680" cy="374400"/>
            </a:xfrm>
            <a:prstGeom prst="line">
              <a:avLst/>
            </a:prstGeom>
            <a:ln w="9360">
              <a:solidFill>
                <a:srgbClr val="ff339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Line 42"/>
            <p:cNvSpPr/>
            <p:nvPr/>
          </p:nvSpPr>
          <p:spPr>
            <a:xfrm>
              <a:off x="2922480" y="2274840"/>
              <a:ext cx="409680" cy="374400"/>
            </a:xfrm>
            <a:prstGeom prst="line">
              <a:avLst/>
            </a:prstGeom>
            <a:ln w="9360">
              <a:solidFill>
                <a:srgbClr val="ff339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43"/>
            <p:cNvSpPr/>
            <p:nvPr/>
          </p:nvSpPr>
          <p:spPr>
            <a:xfrm>
              <a:off x="2009880" y="3809880"/>
              <a:ext cx="6168960" cy="821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33399"/>
                  </a:solidFill>
                  <a:latin typeface="Calibri"/>
                </a:rPr>
                <a:t>Cost of one horizontal/vertical step = 1</a:t>
              </a:r>
              <a:endParaRPr b="0" lang="en-IN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33399"/>
                  </a:solidFill>
                  <a:latin typeface="Calibri"/>
                </a:rPr>
                <a:t>Cost of one diagonal step =  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371" name="CustomShape 44"/>
          <p:cNvSpPr/>
          <p:nvPr/>
        </p:nvSpPr>
        <p:spPr>
          <a:xfrm>
            <a:off x="6116760" y="5029200"/>
            <a:ext cx="225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 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admissible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73" name="Group 2"/>
          <p:cNvGrpSpPr/>
          <p:nvPr/>
        </p:nvGrpSpPr>
        <p:grpSpPr>
          <a:xfrm>
            <a:off x="2009880" y="1523880"/>
            <a:ext cx="6168960" cy="3107880"/>
            <a:chOff x="2009880" y="1523880"/>
            <a:chExt cx="6168960" cy="3107880"/>
          </a:xfrm>
        </p:grpSpPr>
        <p:sp>
          <p:nvSpPr>
            <p:cNvPr id="1374" name="CustomShape 3"/>
            <p:cNvSpPr/>
            <p:nvPr/>
          </p:nvSpPr>
          <p:spPr>
            <a:xfrm>
              <a:off x="2717640" y="1523880"/>
              <a:ext cx="4088880" cy="225216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4"/>
            <p:cNvSpPr/>
            <p:nvPr/>
          </p:nvSpPr>
          <p:spPr>
            <a:xfrm>
              <a:off x="3330720" y="1900080"/>
              <a:ext cx="818640" cy="1125000"/>
            </a:xfrm>
            <a:custGeom>
              <a:avLst/>
              <a:gdLst/>
              <a:ahLst/>
              <a:rect l="l" t="t" r="r" b="b"/>
              <a:pathLst>
                <a:path w="768" h="1152">
                  <a:moveTo>
                    <a:pt x="0" y="192"/>
                  </a:moveTo>
                  <a:lnTo>
                    <a:pt x="384" y="576"/>
                  </a:lnTo>
                  <a:lnTo>
                    <a:pt x="192" y="768"/>
                  </a:lnTo>
                  <a:lnTo>
                    <a:pt x="192" y="1152"/>
                  </a:lnTo>
                  <a:lnTo>
                    <a:pt x="768" y="1152"/>
                  </a:lnTo>
                  <a:lnTo>
                    <a:pt x="768" y="192"/>
                  </a:lnTo>
                  <a:lnTo>
                    <a:pt x="144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996633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5"/>
            <p:cNvSpPr/>
            <p:nvPr/>
          </p:nvSpPr>
          <p:spPr>
            <a:xfrm>
              <a:off x="3075120" y="2416320"/>
              <a:ext cx="102960" cy="93240"/>
            </a:xfrm>
            <a:prstGeom prst="ellipse">
              <a:avLst/>
            </a:prstGeom>
            <a:solidFill>
              <a:srgbClr val="f81706"/>
            </a:solidFill>
            <a:ln w="9360">
              <a:solidFill>
                <a:srgbClr val="f8170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6"/>
            <p:cNvSpPr/>
            <p:nvPr/>
          </p:nvSpPr>
          <p:spPr>
            <a:xfrm>
              <a:off x="5172120" y="2087640"/>
              <a:ext cx="1022040" cy="1125000"/>
            </a:xfrm>
            <a:custGeom>
              <a:avLst/>
              <a:gdLst/>
              <a:ahLst/>
              <a:rect l="l" t="t" r="r" b="b"/>
              <a:pathLst>
                <a:path w="960" h="1152">
                  <a:moveTo>
                    <a:pt x="0" y="960"/>
                  </a:moveTo>
                  <a:lnTo>
                    <a:pt x="0" y="1152"/>
                  </a:lnTo>
                  <a:lnTo>
                    <a:pt x="960" y="1152"/>
                  </a:lnTo>
                  <a:lnTo>
                    <a:pt x="960" y="0"/>
                  </a:lnTo>
                  <a:lnTo>
                    <a:pt x="768" y="0"/>
                  </a:lnTo>
                  <a:lnTo>
                    <a:pt x="768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996633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7"/>
            <p:cNvSpPr/>
            <p:nvPr/>
          </p:nvSpPr>
          <p:spPr>
            <a:xfrm>
              <a:off x="6551640" y="2978280"/>
              <a:ext cx="101160" cy="95040"/>
            </a:xfrm>
            <a:prstGeom prst="ellipse">
              <a:avLst/>
            </a:prstGeom>
            <a:solidFill>
              <a:srgbClr val="45d628"/>
            </a:solidFill>
            <a:ln w="9360">
              <a:solidFill>
                <a:srgbClr val="45d6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Line 8"/>
            <p:cNvSpPr/>
            <p:nvPr/>
          </p:nvSpPr>
          <p:spPr>
            <a:xfrm>
              <a:off x="2717640" y="17110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Line 9"/>
            <p:cNvSpPr/>
            <p:nvPr/>
          </p:nvSpPr>
          <p:spPr>
            <a:xfrm>
              <a:off x="2717640" y="19000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Line 10"/>
            <p:cNvSpPr/>
            <p:nvPr/>
          </p:nvSpPr>
          <p:spPr>
            <a:xfrm>
              <a:off x="2717640" y="20872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Line 11"/>
            <p:cNvSpPr/>
            <p:nvPr/>
          </p:nvSpPr>
          <p:spPr>
            <a:xfrm>
              <a:off x="2717640" y="22748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Line 12"/>
            <p:cNvSpPr/>
            <p:nvPr/>
          </p:nvSpPr>
          <p:spPr>
            <a:xfrm>
              <a:off x="2717640" y="24620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Line 13"/>
            <p:cNvSpPr/>
            <p:nvPr/>
          </p:nvSpPr>
          <p:spPr>
            <a:xfrm>
              <a:off x="2717640" y="26510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Line 14"/>
            <p:cNvSpPr/>
            <p:nvPr/>
          </p:nvSpPr>
          <p:spPr>
            <a:xfrm>
              <a:off x="2717640" y="28382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Line 15"/>
            <p:cNvSpPr/>
            <p:nvPr/>
          </p:nvSpPr>
          <p:spPr>
            <a:xfrm>
              <a:off x="2717640" y="30254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Line 16"/>
            <p:cNvSpPr/>
            <p:nvPr/>
          </p:nvSpPr>
          <p:spPr>
            <a:xfrm>
              <a:off x="2717640" y="32130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Line 17"/>
            <p:cNvSpPr/>
            <p:nvPr/>
          </p:nvSpPr>
          <p:spPr>
            <a:xfrm>
              <a:off x="2717640" y="34020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Line 18"/>
            <p:cNvSpPr/>
            <p:nvPr/>
          </p:nvSpPr>
          <p:spPr>
            <a:xfrm>
              <a:off x="2717640" y="35892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Line 19"/>
            <p:cNvSpPr/>
            <p:nvPr/>
          </p:nvSpPr>
          <p:spPr>
            <a:xfrm>
              <a:off x="29224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Line 20"/>
            <p:cNvSpPr/>
            <p:nvPr/>
          </p:nvSpPr>
          <p:spPr>
            <a:xfrm>
              <a:off x="33303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Line 21"/>
            <p:cNvSpPr/>
            <p:nvPr/>
          </p:nvSpPr>
          <p:spPr>
            <a:xfrm>
              <a:off x="35352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Line 22"/>
            <p:cNvSpPr/>
            <p:nvPr/>
          </p:nvSpPr>
          <p:spPr>
            <a:xfrm>
              <a:off x="37400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Line 23"/>
            <p:cNvSpPr/>
            <p:nvPr/>
          </p:nvSpPr>
          <p:spPr>
            <a:xfrm>
              <a:off x="39448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Line 24"/>
            <p:cNvSpPr/>
            <p:nvPr/>
          </p:nvSpPr>
          <p:spPr>
            <a:xfrm>
              <a:off x="41497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Line 25"/>
            <p:cNvSpPr/>
            <p:nvPr/>
          </p:nvSpPr>
          <p:spPr>
            <a:xfrm>
              <a:off x="43527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Line 26"/>
            <p:cNvSpPr/>
            <p:nvPr/>
          </p:nvSpPr>
          <p:spPr>
            <a:xfrm>
              <a:off x="45576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Line 27"/>
            <p:cNvSpPr/>
            <p:nvPr/>
          </p:nvSpPr>
          <p:spPr>
            <a:xfrm>
              <a:off x="47624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Line 28"/>
            <p:cNvSpPr/>
            <p:nvPr/>
          </p:nvSpPr>
          <p:spPr>
            <a:xfrm>
              <a:off x="49672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Line 29"/>
            <p:cNvSpPr/>
            <p:nvPr/>
          </p:nvSpPr>
          <p:spPr>
            <a:xfrm>
              <a:off x="51717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Line 30"/>
            <p:cNvSpPr/>
            <p:nvPr/>
          </p:nvSpPr>
          <p:spPr>
            <a:xfrm>
              <a:off x="53751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Line 31"/>
            <p:cNvSpPr/>
            <p:nvPr/>
          </p:nvSpPr>
          <p:spPr>
            <a:xfrm>
              <a:off x="55800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Line 32"/>
            <p:cNvSpPr/>
            <p:nvPr/>
          </p:nvSpPr>
          <p:spPr>
            <a:xfrm>
              <a:off x="57848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Line 33"/>
            <p:cNvSpPr/>
            <p:nvPr/>
          </p:nvSpPr>
          <p:spPr>
            <a:xfrm>
              <a:off x="59893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Line 34"/>
            <p:cNvSpPr/>
            <p:nvPr/>
          </p:nvSpPr>
          <p:spPr>
            <a:xfrm>
              <a:off x="61941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6" name="Line 35"/>
            <p:cNvSpPr/>
            <p:nvPr/>
          </p:nvSpPr>
          <p:spPr>
            <a:xfrm>
              <a:off x="63975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Line 36"/>
            <p:cNvSpPr/>
            <p:nvPr/>
          </p:nvSpPr>
          <p:spPr>
            <a:xfrm>
              <a:off x="66024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Line 37"/>
            <p:cNvSpPr/>
            <p:nvPr/>
          </p:nvSpPr>
          <p:spPr>
            <a:xfrm>
              <a:off x="31273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Line 38"/>
            <p:cNvSpPr/>
            <p:nvPr/>
          </p:nvSpPr>
          <p:spPr>
            <a:xfrm flipV="1">
              <a:off x="3127320" y="2274840"/>
              <a:ext cx="0" cy="18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Line 39"/>
            <p:cNvSpPr/>
            <p:nvPr/>
          </p:nvSpPr>
          <p:spPr>
            <a:xfrm>
              <a:off x="3127320" y="2462040"/>
              <a:ext cx="0" cy="18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Line 40"/>
            <p:cNvSpPr/>
            <p:nvPr/>
          </p:nvSpPr>
          <p:spPr>
            <a:xfrm>
              <a:off x="2922480" y="2462040"/>
              <a:ext cx="40968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Line 41"/>
            <p:cNvSpPr/>
            <p:nvPr/>
          </p:nvSpPr>
          <p:spPr>
            <a:xfrm flipH="1">
              <a:off x="2922480" y="2274840"/>
              <a:ext cx="409680" cy="374400"/>
            </a:xfrm>
            <a:prstGeom prst="line">
              <a:avLst/>
            </a:prstGeom>
            <a:ln w="9360">
              <a:solidFill>
                <a:srgbClr val="ff339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Line 42"/>
            <p:cNvSpPr/>
            <p:nvPr/>
          </p:nvSpPr>
          <p:spPr>
            <a:xfrm>
              <a:off x="2922480" y="2274840"/>
              <a:ext cx="409680" cy="374400"/>
            </a:xfrm>
            <a:prstGeom prst="line">
              <a:avLst/>
            </a:prstGeom>
            <a:ln w="9360">
              <a:solidFill>
                <a:srgbClr val="ff339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CustomShape 43"/>
            <p:cNvSpPr/>
            <p:nvPr/>
          </p:nvSpPr>
          <p:spPr>
            <a:xfrm>
              <a:off x="2009880" y="3809880"/>
              <a:ext cx="6168960" cy="821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33399"/>
                  </a:solidFill>
                  <a:latin typeface="Calibri"/>
                </a:rPr>
                <a:t>Cost of one horizontal/vertical step = 1</a:t>
              </a:r>
              <a:endParaRPr b="0" lang="en-IN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33399"/>
                  </a:solidFill>
                  <a:latin typeface="Calibri"/>
                </a:rPr>
                <a:t>Cost of one diagonal step =  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415" name="CustomShape 44"/>
          <p:cNvSpPr/>
          <p:nvPr/>
        </p:nvSpPr>
        <p:spPr>
          <a:xfrm>
            <a:off x="1770840" y="4952880"/>
            <a:ext cx="38829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  =  |x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-x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| + |y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-y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|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16" name="CustomShape 45"/>
          <p:cNvSpPr/>
          <p:nvPr/>
        </p:nvSpPr>
        <p:spPr>
          <a:xfrm>
            <a:off x="5877000" y="4952880"/>
            <a:ext cx="1005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???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333399"/>
                </a:solidFill>
                <a:latin typeface="Calibri"/>
              </a:rPr>
              <a:t>Robot Navigation Heuristics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18" name="Group 2"/>
          <p:cNvGrpSpPr/>
          <p:nvPr/>
        </p:nvGrpSpPr>
        <p:grpSpPr>
          <a:xfrm>
            <a:off x="2009880" y="1523880"/>
            <a:ext cx="6168960" cy="3107880"/>
            <a:chOff x="2009880" y="1523880"/>
            <a:chExt cx="6168960" cy="3107880"/>
          </a:xfrm>
        </p:grpSpPr>
        <p:sp>
          <p:nvSpPr>
            <p:cNvPr id="1419" name="CustomShape 3"/>
            <p:cNvSpPr/>
            <p:nvPr/>
          </p:nvSpPr>
          <p:spPr>
            <a:xfrm>
              <a:off x="2717640" y="1523880"/>
              <a:ext cx="4088880" cy="225216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4"/>
            <p:cNvSpPr/>
            <p:nvPr/>
          </p:nvSpPr>
          <p:spPr>
            <a:xfrm>
              <a:off x="3330720" y="1900080"/>
              <a:ext cx="818640" cy="1125000"/>
            </a:xfrm>
            <a:custGeom>
              <a:avLst/>
              <a:gdLst/>
              <a:ahLst/>
              <a:rect l="l" t="t" r="r" b="b"/>
              <a:pathLst>
                <a:path w="768" h="1152">
                  <a:moveTo>
                    <a:pt x="0" y="192"/>
                  </a:moveTo>
                  <a:lnTo>
                    <a:pt x="384" y="576"/>
                  </a:lnTo>
                  <a:lnTo>
                    <a:pt x="192" y="768"/>
                  </a:lnTo>
                  <a:lnTo>
                    <a:pt x="192" y="1152"/>
                  </a:lnTo>
                  <a:lnTo>
                    <a:pt x="768" y="1152"/>
                  </a:lnTo>
                  <a:lnTo>
                    <a:pt x="768" y="192"/>
                  </a:lnTo>
                  <a:lnTo>
                    <a:pt x="144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996633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5"/>
            <p:cNvSpPr/>
            <p:nvPr/>
          </p:nvSpPr>
          <p:spPr>
            <a:xfrm>
              <a:off x="3075120" y="2416320"/>
              <a:ext cx="102960" cy="93240"/>
            </a:xfrm>
            <a:prstGeom prst="ellipse">
              <a:avLst/>
            </a:prstGeom>
            <a:solidFill>
              <a:srgbClr val="f81706"/>
            </a:solidFill>
            <a:ln w="9360">
              <a:solidFill>
                <a:srgbClr val="f8170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6"/>
            <p:cNvSpPr/>
            <p:nvPr/>
          </p:nvSpPr>
          <p:spPr>
            <a:xfrm>
              <a:off x="5172120" y="2087640"/>
              <a:ext cx="1022040" cy="1125000"/>
            </a:xfrm>
            <a:custGeom>
              <a:avLst/>
              <a:gdLst/>
              <a:ahLst/>
              <a:rect l="l" t="t" r="r" b="b"/>
              <a:pathLst>
                <a:path w="960" h="1152">
                  <a:moveTo>
                    <a:pt x="0" y="960"/>
                  </a:moveTo>
                  <a:lnTo>
                    <a:pt x="0" y="1152"/>
                  </a:lnTo>
                  <a:lnTo>
                    <a:pt x="960" y="1152"/>
                  </a:lnTo>
                  <a:lnTo>
                    <a:pt x="960" y="0"/>
                  </a:lnTo>
                  <a:lnTo>
                    <a:pt x="768" y="0"/>
                  </a:lnTo>
                  <a:lnTo>
                    <a:pt x="768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996633"/>
            </a:solidFill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7"/>
            <p:cNvSpPr/>
            <p:nvPr/>
          </p:nvSpPr>
          <p:spPr>
            <a:xfrm>
              <a:off x="6551640" y="2978280"/>
              <a:ext cx="101160" cy="95040"/>
            </a:xfrm>
            <a:prstGeom prst="ellipse">
              <a:avLst/>
            </a:prstGeom>
            <a:solidFill>
              <a:srgbClr val="45d628"/>
            </a:solidFill>
            <a:ln w="9360">
              <a:solidFill>
                <a:srgbClr val="45d6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Line 8"/>
            <p:cNvSpPr/>
            <p:nvPr/>
          </p:nvSpPr>
          <p:spPr>
            <a:xfrm>
              <a:off x="2717640" y="17110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Line 9"/>
            <p:cNvSpPr/>
            <p:nvPr/>
          </p:nvSpPr>
          <p:spPr>
            <a:xfrm>
              <a:off x="2717640" y="19000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Line 10"/>
            <p:cNvSpPr/>
            <p:nvPr/>
          </p:nvSpPr>
          <p:spPr>
            <a:xfrm>
              <a:off x="2717640" y="208728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Line 11"/>
            <p:cNvSpPr/>
            <p:nvPr/>
          </p:nvSpPr>
          <p:spPr>
            <a:xfrm>
              <a:off x="2717640" y="22748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Line 12"/>
            <p:cNvSpPr/>
            <p:nvPr/>
          </p:nvSpPr>
          <p:spPr>
            <a:xfrm>
              <a:off x="2717640" y="24620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Line 13"/>
            <p:cNvSpPr/>
            <p:nvPr/>
          </p:nvSpPr>
          <p:spPr>
            <a:xfrm>
              <a:off x="2717640" y="26510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Line 14"/>
            <p:cNvSpPr/>
            <p:nvPr/>
          </p:nvSpPr>
          <p:spPr>
            <a:xfrm>
              <a:off x="2717640" y="28382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Line 15"/>
            <p:cNvSpPr/>
            <p:nvPr/>
          </p:nvSpPr>
          <p:spPr>
            <a:xfrm>
              <a:off x="2717640" y="302544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Line 16"/>
            <p:cNvSpPr/>
            <p:nvPr/>
          </p:nvSpPr>
          <p:spPr>
            <a:xfrm>
              <a:off x="2717640" y="32130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Line 17"/>
            <p:cNvSpPr/>
            <p:nvPr/>
          </p:nvSpPr>
          <p:spPr>
            <a:xfrm>
              <a:off x="2717640" y="34020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Line 18"/>
            <p:cNvSpPr/>
            <p:nvPr/>
          </p:nvSpPr>
          <p:spPr>
            <a:xfrm>
              <a:off x="2717640" y="3589200"/>
              <a:ext cx="4089240" cy="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Line 19"/>
            <p:cNvSpPr/>
            <p:nvPr/>
          </p:nvSpPr>
          <p:spPr>
            <a:xfrm>
              <a:off x="29224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Line 20"/>
            <p:cNvSpPr/>
            <p:nvPr/>
          </p:nvSpPr>
          <p:spPr>
            <a:xfrm>
              <a:off x="33303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Line 21"/>
            <p:cNvSpPr/>
            <p:nvPr/>
          </p:nvSpPr>
          <p:spPr>
            <a:xfrm>
              <a:off x="35352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Line 22"/>
            <p:cNvSpPr/>
            <p:nvPr/>
          </p:nvSpPr>
          <p:spPr>
            <a:xfrm>
              <a:off x="37400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Line 23"/>
            <p:cNvSpPr/>
            <p:nvPr/>
          </p:nvSpPr>
          <p:spPr>
            <a:xfrm>
              <a:off x="39448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Line 24"/>
            <p:cNvSpPr/>
            <p:nvPr/>
          </p:nvSpPr>
          <p:spPr>
            <a:xfrm>
              <a:off x="41497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Line 25"/>
            <p:cNvSpPr/>
            <p:nvPr/>
          </p:nvSpPr>
          <p:spPr>
            <a:xfrm>
              <a:off x="43527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Line 26"/>
            <p:cNvSpPr/>
            <p:nvPr/>
          </p:nvSpPr>
          <p:spPr>
            <a:xfrm>
              <a:off x="45576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Line 27"/>
            <p:cNvSpPr/>
            <p:nvPr/>
          </p:nvSpPr>
          <p:spPr>
            <a:xfrm>
              <a:off x="47624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Line 28"/>
            <p:cNvSpPr/>
            <p:nvPr/>
          </p:nvSpPr>
          <p:spPr>
            <a:xfrm>
              <a:off x="496728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Line 29"/>
            <p:cNvSpPr/>
            <p:nvPr/>
          </p:nvSpPr>
          <p:spPr>
            <a:xfrm>
              <a:off x="51717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Line 30"/>
            <p:cNvSpPr/>
            <p:nvPr/>
          </p:nvSpPr>
          <p:spPr>
            <a:xfrm>
              <a:off x="53751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Line 31"/>
            <p:cNvSpPr/>
            <p:nvPr/>
          </p:nvSpPr>
          <p:spPr>
            <a:xfrm>
              <a:off x="55800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Line 32"/>
            <p:cNvSpPr/>
            <p:nvPr/>
          </p:nvSpPr>
          <p:spPr>
            <a:xfrm>
              <a:off x="578484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Line 33"/>
            <p:cNvSpPr/>
            <p:nvPr/>
          </p:nvSpPr>
          <p:spPr>
            <a:xfrm>
              <a:off x="59893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Line 34"/>
            <p:cNvSpPr/>
            <p:nvPr/>
          </p:nvSpPr>
          <p:spPr>
            <a:xfrm>
              <a:off x="61941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Line 35"/>
            <p:cNvSpPr/>
            <p:nvPr/>
          </p:nvSpPr>
          <p:spPr>
            <a:xfrm>
              <a:off x="639756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Line 36"/>
            <p:cNvSpPr/>
            <p:nvPr/>
          </p:nvSpPr>
          <p:spPr>
            <a:xfrm>
              <a:off x="660240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Line 37"/>
            <p:cNvSpPr/>
            <p:nvPr/>
          </p:nvSpPr>
          <p:spPr>
            <a:xfrm>
              <a:off x="3127320" y="1523880"/>
              <a:ext cx="0" cy="2252520"/>
            </a:xfrm>
            <a:prstGeom prst="line">
              <a:avLst/>
            </a:prstGeom>
            <a:ln w="9360">
              <a:solidFill>
                <a:schemeClr val="hlink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Line 38"/>
            <p:cNvSpPr/>
            <p:nvPr/>
          </p:nvSpPr>
          <p:spPr>
            <a:xfrm flipV="1">
              <a:off x="3127320" y="2274840"/>
              <a:ext cx="0" cy="18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Line 39"/>
            <p:cNvSpPr/>
            <p:nvPr/>
          </p:nvSpPr>
          <p:spPr>
            <a:xfrm>
              <a:off x="3127320" y="2462040"/>
              <a:ext cx="0" cy="18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Line 40"/>
            <p:cNvSpPr/>
            <p:nvPr/>
          </p:nvSpPr>
          <p:spPr>
            <a:xfrm>
              <a:off x="2922480" y="2462040"/>
              <a:ext cx="40968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Line 41"/>
            <p:cNvSpPr/>
            <p:nvPr/>
          </p:nvSpPr>
          <p:spPr>
            <a:xfrm flipH="1">
              <a:off x="2922480" y="2274840"/>
              <a:ext cx="409680" cy="374400"/>
            </a:xfrm>
            <a:prstGeom prst="line">
              <a:avLst/>
            </a:prstGeom>
            <a:ln w="9360">
              <a:solidFill>
                <a:srgbClr val="ff339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Line 42"/>
            <p:cNvSpPr/>
            <p:nvPr/>
          </p:nvSpPr>
          <p:spPr>
            <a:xfrm>
              <a:off x="2922480" y="2274840"/>
              <a:ext cx="409680" cy="374400"/>
            </a:xfrm>
            <a:prstGeom prst="line">
              <a:avLst/>
            </a:prstGeom>
            <a:ln w="9360">
              <a:solidFill>
                <a:srgbClr val="ff339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CustomShape 43"/>
            <p:cNvSpPr/>
            <p:nvPr/>
          </p:nvSpPr>
          <p:spPr>
            <a:xfrm>
              <a:off x="2009880" y="3809880"/>
              <a:ext cx="6168960" cy="821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33399"/>
                  </a:solidFill>
                  <a:latin typeface="Calibri"/>
                </a:rPr>
                <a:t>Cost of one horizontal/vertical step = 1</a:t>
              </a:r>
              <a:endParaRPr b="0" lang="en-IN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33399"/>
                  </a:solidFill>
                  <a:latin typeface="Calibri"/>
                </a:rPr>
                <a:t>Cost of one diagonal step =  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460" name="CustomShape 44"/>
          <p:cNvSpPr/>
          <p:nvPr/>
        </p:nvSpPr>
        <p:spPr>
          <a:xfrm>
            <a:off x="1770840" y="4952880"/>
            <a:ext cx="38829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(N)  =  |x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-x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| + |y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-y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|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61" name="CustomShape 45"/>
          <p:cNvSpPr/>
          <p:nvPr/>
        </p:nvSpPr>
        <p:spPr>
          <a:xfrm>
            <a:off x="5510160" y="4952880"/>
            <a:ext cx="47271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US" sz="2400" spc="-1" strike="noStrike">
                <a:solidFill>
                  <a:srgbClr val="0033cc"/>
                </a:solidFill>
                <a:latin typeface="Calibri"/>
              </a:rPr>
              <a:t> admissible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moving along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diagonals is not allowed, and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not admissible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otherwise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462" name="Group 46"/>
          <p:cNvGrpSpPr/>
          <p:nvPr/>
        </p:nvGrpSpPr>
        <p:grpSpPr>
          <a:xfrm>
            <a:off x="3062160" y="5562720"/>
            <a:ext cx="3871800" cy="1053360"/>
            <a:chOff x="3062160" y="5562720"/>
            <a:chExt cx="3871800" cy="1053360"/>
          </a:xfrm>
        </p:grpSpPr>
        <p:grpSp>
          <p:nvGrpSpPr>
            <p:cNvPr id="1463" name="Group 47"/>
            <p:cNvGrpSpPr/>
            <p:nvPr/>
          </p:nvGrpSpPr>
          <p:grpSpPr>
            <a:xfrm>
              <a:off x="3062160" y="5562720"/>
              <a:ext cx="2528640" cy="1022760"/>
              <a:chOff x="3062160" y="5562720"/>
              <a:chExt cx="2528640" cy="1022760"/>
            </a:xfrm>
          </p:grpSpPr>
          <p:sp>
            <p:nvSpPr>
              <p:cNvPr id="1464" name="CustomShape 48"/>
              <p:cNvSpPr/>
              <p:nvPr/>
            </p:nvSpPr>
            <p:spPr>
              <a:xfrm>
                <a:off x="4648320" y="5591160"/>
                <a:ext cx="914040" cy="914040"/>
              </a:xfrm>
              <a:custGeom>
                <a:avLst/>
                <a:gdLst/>
                <a:ahLst/>
                <a:rect l="l" t="t" r="r" b="b"/>
                <a:pathLst>
                  <a:path w="576" h="576">
                    <a:moveTo>
                      <a:pt x="0" y="0"/>
                    </a:moveTo>
                    <a:lnTo>
                      <a:pt x="576" y="576"/>
                    </a:lnTo>
                    <a:lnTo>
                      <a:pt x="0" y="5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5" name="CustomShape 49"/>
              <p:cNvSpPr/>
              <p:nvPr/>
            </p:nvSpPr>
            <p:spPr>
              <a:xfrm>
                <a:off x="4648320" y="5591160"/>
                <a:ext cx="914040" cy="914040"/>
              </a:xfrm>
              <a:prstGeom prst="rect">
                <a:avLst/>
              </a:prstGeom>
              <a:noFill/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466" name="Group 50"/>
              <p:cNvGrpSpPr/>
              <p:nvPr/>
            </p:nvGrpSpPr>
            <p:grpSpPr>
              <a:xfrm>
                <a:off x="4647960" y="5819760"/>
                <a:ext cx="914400" cy="457200"/>
                <a:chOff x="4647960" y="5819760"/>
                <a:chExt cx="914400" cy="457200"/>
              </a:xfrm>
            </p:grpSpPr>
            <p:sp>
              <p:nvSpPr>
                <p:cNvPr id="1467" name="Line 51"/>
                <p:cNvSpPr/>
                <p:nvPr/>
              </p:nvSpPr>
              <p:spPr>
                <a:xfrm>
                  <a:off x="4647960" y="6048360"/>
                  <a:ext cx="914400" cy="0"/>
                </a:xfrm>
                <a:prstGeom prst="line">
                  <a:avLst/>
                </a:prstGeom>
                <a:ln w="9360">
                  <a:solidFill>
                    <a:srgbClr val="00cc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68" name="Line 52"/>
                <p:cNvSpPr/>
                <p:nvPr/>
              </p:nvSpPr>
              <p:spPr>
                <a:xfrm>
                  <a:off x="4647960" y="5819760"/>
                  <a:ext cx="914400" cy="0"/>
                </a:xfrm>
                <a:prstGeom prst="line">
                  <a:avLst/>
                </a:prstGeom>
                <a:ln w="9360">
                  <a:solidFill>
                    <a:srgbClr val="00cc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69" name="Line 53"/>
                <p:cNvSpPr/>
                <p:nvPr/>
              </p:nvSpPr>
              <p:spPr>
                <a:xfrm>
                  <a:off x="4647960" y="6276960"/>
                  <a:ext cx="914400" cy="0"/>
                </a:xfrm>
                <a:prstGeom prst="line">
                  <a:avLst/>
                </a:prstGeom>
                <a:ln w="9360">
                  <a:solidFill>
                    <a:srgbClr val="00cc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470" name="Group 54"/>
              <p:cNvGrpSpPr/>
              <p:nvPr/>
            </p:nvGrpSpPr>
            <p:grpSpPr>
              <a:xfrm>
                <a:off x="4876560" y="5591160"/>
                <a:ext cx="457200" cy="914400"/>
                <a:chOff x="4876560" y="5591160"/>
                <a:chExt cx="457200" cy="914400"/>
              </a:xfrm>
            </p:grpSpPr>
            <p:sp>
              <p:nvSpPr>
                <p:cNvPr id="1471" name="Line 55"/>
                <p:cNvSpPr/>
                <p:nvPr/>
              </p:nvSpPr>
              <p:spPr>
                <a:xfrm flipV="1">
                  <a:off x="5105160" y="5591160"/>
                  <a:ext cx="0" cy="914400"/>
                </a:xfrm>
                <a:prstGeom prst="line">
                  <a:avLst/>
                </a:prstGeom>
                <a:ln w="9360">
                  <a:solidFill>
                    <a:srgbClr val="00cc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2" name="Line 56"/>
                <p:cNvSpPr/>
                <p:nvPr/>
              </p:nvSpPr>
              <p:spPr>
                <a:xfrm flipV="1">
                  <a:off x="4876560" y="5591160"/>
                  <a:ext cx="0" cy="914400"/>
                </a:xfrm>
                <a:prstGeom prst="line">
                  <a:avLst/>
                </a:prstGeom>
                <a:ln w="9360">
                  <a:solidFill>
                    <a:srgbClr val="00cc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3" name="Line 57"/>
                <p:cNvSpPr/>
                <p:nvPr/>
              </p:nvSpPr>
              <p:spPr>
                <a:xfrm flipV="1">
                  <a:off x="5333760" y="5591160"/>
                  <a:ext cx="0" cy="914400"/>
                </a:xfrm>
                <a:prstGeom prst="line">
                  <a:avLst/>
                </a:prstGeom>
                <a:ln w="9360">
                  <a:solidFill>
                    <a:srgbClr val="00cc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474" name="CustomShape 58"/>
              <p:cNvSpPr/>
              <p:nvPr/>
            </p:nvSpPr>
            <p:spPr>
              <a:xfrm>
                <a:off x="5514840" y="6453360"/>
                <a:ext cx="75960" cy="75960"/>
              </a:xfrm>
              <a:prstGeom prst="ellipse">
                <a:avLst/>
              </a:prstGeom>
              <a:solidFill>
                <a:srgbClr val="009900"/>
              </a:solidFill>
              <a:ln w="9360">
                <a:solidFill>
                  <a:srgbClr val="00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5" name="CustomShape 59"/>
              <p:cNvSpPr/>
              <p:nvPr/>
            </p:nvSpPr>
            <p:spPr>
              <a:xfrm>
                <a:off x="4624560" y="5562720"/>
                <a:ext cx="75960" cy="75960"/>
              </a:xfrm>
              <a:prstGeom prst="ellipse">
                <a:avLst/>
              </a:prstGeom>
              <a:solidFill>
                <a:srgbClr val="ff0000"/>
              </a:solidFill>
              <a:ln w="936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476" name="Group 60"/>
              <p:cNvGrpSpPr/>
              <p:nvPr/>
            </p:nvGrpSpPr>
            <p:grpSpPr>
              <a:xfrm>
                <a:off x="3062160" y="5783400"/>
                <a:ext cx="1528560" cy="802080"/>
                <a:chOff x="3062160" y="5783400"/>
                <a:chExt cx="1528560" cy="802080"/>
              </a:xfrm>
            </p:grpSpPr>
            <p:sp>
              <p:nvSpPr>
                <p:cNvPr id="1477" name="CustomShape 61"/>
                <p:cNvSpPr/>
                <p:nvPr/>
              </p:nvSpPr>
              <p:spPr>
                <a:xfrm>
                  <a:off x="3062160" y="5783400"/>
                  <a:ext cx="1528560" cy="8020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h</a:t>
                  </a: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</a:rPr>
                    <a:t>*</a:t>
                  </a: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(I) = 4</a:t>
                  </a:r>
                  <a:r>
                    <a:rPr b="0" lang="en-US" sz="2000" spc="-1" strike="noStrike">
                      <a:solidFill>
                        <a:srgbClr val="000000"/>
                      </a:solidFill>
                      <a:latin typeface="Symbol"/>
                    </a:rPr>
                    <a:t></a:t>
                  </a: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endParaRPr b="0" lang="en-IN" sz="20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h</a:t>
                  </a:r>
                  <a:r>
                    <a:rPr b="0" lang="en-US" sz="2000" spc="-1" strike="noStrike" baseline="-25000">
                      <a:solidFill>
                        <a:srgbClr val="000000"/>
                      </a:solidFill>
                      <a:latin typeface="Calibri"/>
                    </a:rPr>
                    <a:t>2</a:t>
                  </a:r>
                  <a:r>
                    <a:rPr b="0" lang="en-US" sz="2000" spc="-1" strike="noStrike">
                      <a:solidFill>
                        <a:srgbClr val="000000"/>
                      </a:solidFill>
                      <a:latin typeface="Calibri"/>
                    </a:rPr>
                    <a:t>(I) = 8</a:t>
                  </a:r>
                  <a:endParaRPr b="0" lang="en-IN" sz="2000" spc="-1" strike="noStrike">
                    <a:latin typeface="Arial"/>
                  </a:endParaRPr>
                </a:p>
              </p:txBody>
            </p:sp>
            <p:sp>
              <p:nvSpPr>
                <p:cNvPr id="1478" name="Line 62"/>
                <p:cNvSpPr/>
                <p:nvPr/>
              </p:nvSpPr>
              <p:spPr>
                <a:xfrm>
                  <a:off x="4267080" y="5881680"/>
                  <a:ext cx="152280" cy="0"/>
                </a:xfrm>
                <a:prstGeom prst="line">
                  <a:avLst/>
                </a:prstGeom>
                <a:ln w="936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1479" name="CustomShape 63"/>
            <p:cNvSpPr/>
            <p:nvPr/>
          </p:nvSpPr>
          <p:spPr>
            <a:xfrm>
              <a:off x="5715000" y="6095880"/>
              <a:ext cx="1218960" cy="520200"/>
            </a:xfrm>
            <a:custGeom>
              <a:avLst/>
              <a:gdLst/>
              <a:ahLst/>
              <a:rect l="l" t="t" r="r" b="b"/>
              <a:pathLst>
                <a:path w="768" h="328">
                  <a:moveTo>
                    <a:pt x="768" y="0"/>
                  </a:moveTo>
                  <a:cubicBezTo>
                    <a:pt x="760" y="124"/>
                    <a:pt x="752" y="248"/>
                    <a:pt x="624" y="288"/>
                  </a:cubicBezTo>
                  <a:cubicBezTo>
                    <a:pt x="496" y="328"/>
                    <a:pt x="104" y="248"/>
                    <a:pt x="0" y="240"/>
                  </a:cubicBezTo>
                </a:path>
              </a:pathLst>
            </a:custGeom>
            <a:noFill/>
            <a:ln w="936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7" dur="indefinite" restart="never" nodeType="tmRoot">
          <p:childTnLst>
            <p:seq>
              <p:cTn id="398" dur="indefinite" nodeType="mainSeq">
                <p:childTnLst>
                  <p:par>
                    <p:cTn id="399" nodeType="clickEffect" fill="hold">
                      <p:stCondLst>
                        <p:cond delay="indefinite"/>
                      </p:stCondLst>
                      <p:childTnLst>
                        <p:par>
                          <p:cTn id="4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81" name="Group 2"/>
          <p:cNvGrpSpPr/>
          <p:nvPr/>
        </p:nvGrpSpPr>
        <p:grpSpPr>
          <a:xfrm>
            <a:off x="2743200" y="2743200"/>
            <a:ext cx="6705360" cy="3047760"/>
            <a:chOff x="2743200" y="2743200"/>
            <a:chExt cx="6705360" cy="3047760"/>
          </a:xfrm>
        </p:grpSpPr>
        <p:grpSp>
          <p:nvGrpSpPr>
            <p:cNvPr id="1482" name="Group 3"/>
            <p:cNvGrpSpPr/>
            <p:nvPr/>
          </p:nvGrpSpPr>
          <p:grpSpPr>
            <a:xfrm>
              <a:off x="2743200" y="2743200"/>
              <a:ext cx="6705360" cy="3047760"/>
              <a:chOff x="2743200" y="2743200"/>
              <a:chExt cx="6705360" cy="3047760"/>
            </a:xfrm>
          </p:grpSpPr>
          <p:grpSp>
            <p:nvGrpSpPr>
              <p:cNvPr id="1483" name="Group 4"/>
              <p:cNvGrpSpPr/>
              <p:nvPr/>
            </p:nvGrpSpPr>
            <p:grpSpPr>
              <a:xfrm>
                <a:off x="2743200" y="2743200"/>
                <a:ext cx="6705360" cy="3047760"/>
                <a:chOff x="2743200" y="2743200"/>
                <a:chExt cx="6705360" cy="3047760"/>
              </a:xfrm>
            </p:grpSpPr>
            <p:sp>
              <p:nvSpPr>
                <p:cNvPr id="1484" name="CustomShape 5"/>
                <p:cNvSpPr/>
                <p:nvPr/>
              </p:nvSpPr>
              <p:spPr>
                <a:xfrm>
                  <a:off x="2743200" y="2743200"/>
                  <a:ext cx="6705360" cy="3047760"/>
                </a:xfrm>
                <a:prstGeom prst="rect">
                  <a:avLst/>
                </a:prstGeom>
                <a:noFill/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5" name="Line 6"/>
                <p:cNvSpPr/>
                <p:nvPr/>
              </p:nvSpPr>
              <p:spPr>
                <a:xfrm>
                  <a:off x="33526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6" name="Line 7"/>
                <p:cNvSpPr/>
                <p:nvPr/>
              </p:nvSpPr>
              <p:spPr>
                <a:xfrm>
                  <a:off x="457200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7" name="Line 8"/>
                <p:cNvSpPr/>
                <p:nvPr/>
              </p:nvSpPr>
              <p:spPr>
                <a:xfrm>
                  <a:off x="51814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8" name="Line 9"/>
                <p:cNvSpPr/>
                <p:nvPr/>
              </p:nvSpPr>
              <p:spPr>
                <a:xfrm>
                  <a:off x="579096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9" name="Line 10"/>
                <p:cNvSpPr/>
                <p:nvPr/>
              </p:nvSpPr>
              <p:spPr>
                <a:xfrm>
                  <a:off x="640080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0" name="Line 11"/>
                <p:cNvSpPr/>
                <p:nvPr/>
              </p:nvSpPr>
              <p:spPr>
                <a:xfrm>
                  <a:off x="70102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1" name="Line 12"/>
                <p:cNvSpPr/>
                <p:nvPr/>
              </p:nvSpPr>
              <p:spPr>
                <a:xfrm>
                  <a:off x="761976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2" name="Line 13"/>
                <p:cNvSpPr/>
                <p:nvPr/>
              </p:nvSpPr>
              <p:spPr>
                <a:xfrm>
                  <a:off x="822960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3" name="Line 14"/>
                <p:cNvSpPr/>
                <p:nvPr/>
              </p:nvSpPr>
              <p:spPr>
                <a:xfrm>
                  <a:off x="88390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4" name="Line 15"/>
                <p:cNvSpPr/>
                <p:nvPr/>
              </p:nvSpPr>
              <p:spPr>
                <a:xfrm>
                  <a:off x="396216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5" name="Line 16"/>
                <p:cNvSpPr/>
                <p:nvPr/>
              </p:nvSpPr>
              <p:spPr>
                <a:xfrm>
                  <a:off x="2743200" y="335412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6" name="Line 17"/>
                <p:cNvSpPr/>
                <p:nvPr/>
              </p:nvSpPr>
              <p:spPr>
                <a:xfrm>
                  <a:off x="2743200" y="396396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7" name="Line 18"/>
                <p:cNvSpPr/>
                <p:nvPr/>
              </p:nvSpPr>
              <p:spPr>
                <a:xfrm>
                  <a:off x="2743200" y="457344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8" name="Line 19"/>
                <p:cNvSpPr/>
                <p:nvPr/>
              </p:nvSpPr>
              <p:spPr>
                <a:xfrm>
                  <a:off x="2743200" y="518292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499" name="CustomShape 20"/>
              <p:cNvSpPr/>
              <p:nvPr/>
            </p:nvSpPr>
            <p:spPr>
              <a:xfrm>
                <a:off x="335268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0" name="CustomShape 21"/>
              <p:cNvSpPr/>
              <p:nvPr/>
            </p:nvSpPr>
            <p:spPr>
              <a:xfrm>
                <a:off x="3962520" y="396252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1" name="CustomShape 22"/>
              <p:cNvSpPr/>
              <p:nvPr/>
            </p:nvSpPr>
            <p:spPr>
              <a:xfrm>
                <a:off x="3352680" y="396252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2" name="CustomShape 23"/>
              <p:cNvSpPr/>
              <p:nvPr/>
            </p:nvSpPr>
            <p:spPr>
              <a:xfrm>
                <a:off x="762012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3" name="CustomShape 24"/>
              <p:cNvSpPr/>
              <p:nvPr/>
            </p:nvSpPr>
            <p:spPr>
              <a:xfrm>
                <a:off x="822960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4" name="CustomShape 25"/>
              <p:cNvSpPr/>
              <p:nvPr/>
            </p:nvSpPr>
            <p:spPr>
              <a:xfrm>
                <a:off x="8229600" y="396252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5" name="CustomShape 26"/>
              <p:cNvSpPr/>
              <p:nvPr/>
            </p:nvSpPr>
            <p:spPr>
              <a:xfrm>
                <a:off x="762012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6" name="CustomShape 27"/>
              <p:cNvSpPr/>
              <p:nvPr/>
            </p:nvSpPr>
            <p:spPr>
              <a:xfrm>
                <a:off x="822960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7" name="CustomShape 28"/>
              <p:cNvSpPr/>
              <p:nvPr/>
            </p:nvSpPr>
            <p:spPr>
              <a:xfrm>
                <a:off x="701028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8" name="CustomShape 29"/>
              <p:cNvSpPr/>
              <p:nvPr/>
            </p:nvSpPr>
            <p:spPr>
              <a:xfrm>
                <a:off x="640080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9" name="CustomShape 30"/>
              <p:cNvSpPr/>
              <p:nvPr/>
            </p:nvSpPr>
            <p:spPr>
              <a:xfrm>
                <a:off x="579132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0" name="CustomShape 31"/>
              <p:cNvSpPr/>
              <p:nvPr/>
            </p:nvSpPr>
            <p:spPr>
              <a:xfrm>
                <a:off x="457200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1" name="CustomShape 32"/>
              <p:cNvSpPr/>
              <p:nvPr/>
            </p:nvSpPr>
            <p:spPr>
              <a:xfrm>
                <a:off x="518148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2" name="CustomShape 33"/>
              <p:cNvSpPr/>
              <p:nvPr/>
            </p:nvSpPr>
            <p:spPr>
              <a:xfrm>
                <a:off x="579132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3" name="CustomShape 34"/>
              <p:cNvSpPr/>
              <p:nvPr/>
            </p:nvSpPr>
            <p:spPr>
              <a:xfrm>
                <a:off x="640080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4" name="CustomShape 35"/>
              <p:cNvSpPr/>
              <p:nvPr/>
            </p:nvSpPr>
            <p:spPr>
              <a:xfrm>
                <a:off x="701028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5" name="CustomShape 36"/>
              <p:cNvSpPr/>
              <p:nvPr/>
            </p:nvSpPr>
            <p:spPr>
              <a:xfrm>
                <a:off x="396252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16" name="CustomShape 37"/>
            <p:cNvSpPr/>
            <p:nvPr/>
          </p:nvSpPr>
          <p:spPr>
            <a:xfrm>
              <a:off x="2743200" y="4572000"/>
              <a:ext cx="609120" cy="609120"/>
            </a:xfrm>
            <a:prstGeom prst="rect">
              <a:avLst/>
            </a:prstGeom>
            <a:solidFill>
              <a:srgbClr val="ff33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CustomShape 38"/>
            <p:cNvSpPr/>
            <p:nvPr/>
          </p:nvSpPr>
          <p:spPr>
            <a:xfrm>
              <a:off x="6400800" y="3962520"/>
              <a:ext cx="609120" cy="609120"/>
            </a:xfrm>
            <a:prstGeom prst="rect">
              <a:avLst/>
            </a:prstGeom>
            <a:solidFill>
              <a:srgbClr val="33cc33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roup 1"/>
          <p:cNvGrpSpPr/>
          <p:nvPr/>
        </p:nvGrpSpPr>
        <p:grpSpPr>
          <a:xfrm>
            <a:off x="2743200" y="2743200"/>
            <a:ext cx="6705360" cy="3047760"/>
            <a:chOff x="2743200" y="2743200"/>
            <a:chExt cx="6705360" cy="3047760"/>
          </a:xfrm>
        </p:grpSpPr>
        <p:grpSp>
          <p:nvGrpSpPr>
            <p:cNvPr id="1519" name="Group 2"/>
            <p:cNvGrpSpPr/>
            <p:nvPr/>
          </p:nvGrpSpPr>
          <p:grpSpPr>
            <a:xfrm>
              <a:off x="2743200" y="2743200"/>
              <a:ext cx="6705360" cy="3047760"/>
              <a:chOff x="2743200" y="2743200"/>
              <a:chExt cx="6705360" cy="3047760"/>
            </a:xfrm>
          </p:grpSpPr>
          <p:grpSp>
            <p:nvGrpSpPr>
              <p:cNvPr id="1520" name="Group 3"/>
              <p:cNvGrpSpPr/>
              <p:nvPr/>
            </p:nvGrpSpPr>
            <p:grpSpPr>
              <a:xfrm>
                <a:off x="2743200" y="2743200"/>
                <a:ext cx="6705360" cy="3047760"/>
                <a:chOff x="2743200" y="2743200"/>
                <a:chExt cx="6705360" cy="3047760"/>
              </a:xfrm>
            </p:grpSpPr>
            <p:grpSp>
              <p:nvGrpSpPr>
                <p:cNvPr id="1521" name="Group 4"/>
                <p:cNvGrpSpPr/>
                <p:nvPr/>
              </p:nvGrpSpPr>
              <p:grpSpPr>
                <a:xfrm>
                  <a:off x="2743200" y="2743200"/>
                  <a:ext cx="6705360" cy="3047760"/>
                  <a:chOff x="2743200" y="2743200"/>
                  <a:chExt cx="6705360" cy="3047760"/>
                </a:xfrm>
              </p:grpSpPr>
              <p:sp>
                <p:nvSpPr>
                  <p:cNvPr id="1522" name="CustomShape 5"/>
                  <p:cNvSpPr/>
                  <p:nvPr/>
                </p:nvSpPr>
                <p:spPr>
                  <a:xfrm>
                    <a:off x="2743200" y="2743200"/>
                    <a:ext cx="6705360" cy="3047760"/>
                  </a:xfrm>
                  <a:prstGeom prst="rect">
                    <a:avLst/>
                  </a:prstGeom>
                  <a:noFill/>
                  <a:ln w="2844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3" name="Line 6"/>
                  <p:cNvSpPr/>
                  <p:nvPr/>
                </p:nvSpPr>
                <p:spPr>
                  <a:xfrm>
                    <a:off x="33526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4" name="Line 7"/>
                  <p:cNvSpPr/>
                  <p:nvPr/>
                </p:nvSpPr>
                <p:spPr>
                  <a:xfrm>
                    <a:off x="457200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5" name="Line 8"/>
                  <p:cNvSpPr/>
                  <p:nvPr/>
                </p:nvSpPr>
                <p:spPr>
                  <a:xfrm>
                    <a:off x="51814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6" name="Line 9"/>
                  <p:cNvSpPr/>
                  <p:nvPr/>
                </p:nvSpPr>
                <p:spPr>
                  <a:xfrm>
                    <a:off x="579096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7" name="Line 10"/>
                  <p:cNvSpPr/>
                  <p:nvPr/>
                </p:nvSpPr>
                <p:spPr>
                  <a:xfrm>
                    <a:off x="640080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8" name="Line 11"/>
                  <p:cNvSpPr/>
                  <p:nvPr/>
                </p:nvSpPr>
                <p:spPr>
                  <a:xfrm>
                    <a:off x="70102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29" name="Line 12"/>
                  <p:cNvSpPr/>
                  <p:nvPr/>
                </p:nvSpPr>
                <p:spPr>
                  <a:xfrm>
                    <a:off x="761976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0" name="Line 13"/>
                  <p:cNvSpPr/>
                  <p:nvPr/>
                </p:nvSpPr>
                <p:spPr>
                  <a:xfrm>
                    <a:off x="822960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1" name="Line 14"/>
                  <p:cNvSpPr/>
                  <p:nvPr/>
                </p:nvSpPr>
                <p:spPr>
                  <a:xfrm>
                    <a:off x="88390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2" name="Line 15"/>
                  <p:cNvSpPr/>
                  <p:nvPr/>
                </p:nvSpPr>
                <p:spPr>
                  <a:xfrm>
                    <a:off x="396216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3" name="Line 16"/>
                  <p:cNvSpPr/>
                  <p:nvPr/>
                </p:nvSpPr>
                <p:spPr>
                  <a:xfrm>
                    <a:off x="2743200" y="335412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4" name="Line 17"/>
                  <p:cNvSpPr/>
                  <p:nvPr/>
                </p:nvSpPr>
                <p:spPr>
                  <a:xfrm>
                    <a:off x="2743200" y="396396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5" name="Line 18"/>
                  <p:cNvSpPr/>
                  <p:nvPr/>
                </p:nvSpPr>
                <p:spPr>
                  <a:xfrm>
                    <a:off x="2743200" y="457344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36" name="Line 19"/>
                  <p:cNvSpPr/>
                  <p:nvPr/>
                </p:nvSpPr>
                <p:spPr>
                  <a:xfrm>
                    <a:off x="2743200" y="518292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1537" name="CustomShape 20"/>
                <p:cNvSpPr/>
                <p:nvPr/>
              </p:nvSpPr>
              <p:spPr>
                <a:xfrm>
                  <a:off x="335268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38" name="CustomShape 21"/>
                <p:cNvSpPr/>
                <p:nvPr/>
              </p:nvSpPr>
              <p:spPr>
                <a:xfrm>
                  <a:off x="3962520" y="396252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39" name="CustomShape 22"/>
                <p:cNvSpPr/>
                <p:nvPr/>
              </p:nvSpPr>
              <p:spPr>
                <a:xfrm>
                  <a:off x="3352680" y="396252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0" name="CustomShape 23"/>
                <p:cNvSpPr/>
                <p:nvPr/>
              </p:nvSpPr>
              <p:spPr>
                <a:xfrm>
                  <a:off x="762012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1" name="CustomShape 24"/>
                <p:cNvSpPr/>
                <p:nvPr/>
              </p:nvSpPr>
              <p:spPr>
                <a:xfrm>
                  <a:off x="822960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2" name="CustomShape 25"/>
                <p:cNvSpPr/>
                <p:nvPr/>
              </p:nvSpPr>
              <p:spPr>
                <a:xfrm>
                  <a:off x="8229600" y="396252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3" name="CustomShape 26"/>
                <p:cNvSpPr/>
                <p:nvPr/>
              </p:nvSpPr>
              <p:spPr>
                <a:xfrm>
                  <a:off x="762012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4" name="CustomShape 27"/>
                <p:cNvSpPr/>
                <p:nvPr/>
              </p:nvSpPr>
              <p:spPr>
                <a:xfrm>
                  <a:off x="822960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5" name="CustomShape 28"/>
                <p:cNvSpPr/>
                <p:nvPr/>
              </p:nvSpPr>
              <p:spPr>
                <a:xfrm>
                  <a:off x="701028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6" name="CustomShape 29"/>
                <p:cNvSpPr/>
                <p:nvPr/>
              </p:nvSpPr>
              <p:spPr>
                <a:xfrm>
                  <a:off x="640080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7" name="CustomShape 30"/>
                <p:cNvSpPr/>
                <p:nvPr/>
              </p:nvSpPr>
              <p:spPr>
                <a:xfrm>
                  <a:off x="579132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8" name="CustomShape 31"/>
                <p:cNvSpPr/>
                <p:nvPr/>
              </p:nvSpPr>
              <p:spPr>
                <a:xfrm>
                  <a:off x="457200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9" name="CustomShape 32"/>
                <p:cNvSpPr/>
                <p:nvPr/>
              </p:nvSpPr>
              <p:spPr>
                <a:xfrm>
                  <a:off x="518148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50" name="CustomShape 33"/>
                <p:cNvSpPr/>
                <p:nvPr/>
              </p:nvSpPr>
              <p:spPr>
                <a:xfrm>
                  <a:off x="579132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51" name="CustomShape 34"/>
                <p:cNvSpPr/>
                <p:nvPr/>
              </p:nvSpPr>
              <p:spPr>
                <a:xfrm>
                  <a:off x="640080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52" name="CustomShape 35"/>
                <p:cNvSpPr/>
                <p:nvPr/>
              </p:nvSpPr>
              <p:spPr>
                <a:xfrm>
                  <a:off x="701028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53" name="CustomShape 36"/>
                <p:cNvSpPr/>
                <p:nvPr/>
              </p:nvSpPr>
              <p:spPr>
                <a:xfrm>
                  <a:off x="396252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554" name="CustomShape 37"/>
              <p:cNvSpPr/>
              <p:nvPr/>
            </p:nvSpPr>
            <p:spPr>
              <a:xfrm>
                <a:off x="2743200" y="4572000"/>
                <a:ext cx="609120" cy="609120"/>
              </a:xfrm>
              <a:prstGeom prst="rect">
                <a:avLst/>
              </a:prstGeom>
              <a:solidFill>
                <a:srgbClr val="ff3300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5" name="CustomShape 38"/>
              <p:cNvSpPr/>
              <p:nvPr/>
            </p:nvSpPr>
            <p:spPr>
              <a:xfrm>
                <a:off x="6400800" y="3962520"/>
                <a:ext cx="609120" cy="609120"/>
              </a:xfrm>
              <a:prstGeom prst="rect">
                <a:avLst/>
              </a:prstGeom>
              <a:solidFill>
                <a:srgbClr val="33cc33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56" name="CustomShape 39"/>
            <p:cNvSpPr/>
            <p:nvPr/>
          </p:nvSpPr>
          <p:spPr>
            <a:xfrm>
              <a:off x="646020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0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57" name="CustomShape 40"/>
            <p:cNvSpPr/>
            <p:nvPr/>
          </p:nvSpPr>
          <p:spPr>
            <a:xfrm>
              <a:off x="767916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58" name="CustomShape 41"/>
            <p:cNvSpPr/>
            <p:nvPr/>
          </p:nvSpPr>
          <p:spPr>
            <a:xfrm>
              <a:off x="706968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59" name="CustomShape 42"/>
            <p:cNvSpPr/>
            <p:nvPr/>
          </p:nvSpPr>
          <p:spPr>
            <a:xfrm>
              <a:off x="585036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0" name="CustomShape 43"/>
            <p:cNvSpPr/>
            <p:nvPr/>
          </p:nvSpPr>
          <p:spPr>
            <a:xfrm>
              <a:off x="46314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1" name="CustomShape 44"/>
            <p:cNvSpPr/>
            <p:nvPr/>
          </p:nvSpPr>
          <p:spPr>
            <a:xfrm>
              <a:off x="28026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2" name="CustomShape 45"/>
            <p:cNvSpPr/>
            <p:nvPr/>
          </p:nvSpPr>
          <p:spPr>
            <a:xfrm>
              <a:off x="34120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3" name="CustomShape 46"/>
            <p:cNvSpPr/>
            <p:nvPr/>
          </p:nvSpPr>
          <p:spPr>
            <a:xfrm>
              <a:off x="2802600" y="46609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4" name="CustomShape 47"/>
            <p:cNvSpPr/>
            <p:nvPr/>
          </p:nvSpPr>
          <p:spPr>
            <a:xfrm>
              <a:off x="524088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5" name="CustomShape 48"/>
            <p:cNvSpPr/>
            <p:nvPr/>
          </p:nvSpPr>
          <p:spPr>
            <a:xfrm>
              <a:off x="52408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6" name="CustomShape 49"/>
            <p:cNvSpPr/>
            <p:nvPr/>
          </p:nvSpPr>
          <p:spPr>
            <a:xfrm>
              <a:off x="34120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7" name="CustomShape 50"/>
            <p:cNvSpPr/>
            <p:nvPr/>
          </p:nvSpPr>
          <p:spPr>
            <a:xfrm>
              <a:off x="402156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8" name="CustomShape 51"/>
            <p:cNvSpPr/>
            <p:nvPr/>
          </p:nvSpPr>
          <p:spPr>
            <a:xfrm>
              <a:off x="280260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69" name="CustomShape 52"/>
            <p:cNvSpPr/>
            <p:nvPr/>
          </p:nvSpPr>
          <p:spPr>
            <a:xfrm>
              <a:off x="280260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0" name="CustomShape 53"/>
            <p:cNvSpPr/>
            <p:nvPr/>
          </p:nvSpPr>
          <p:spPr>
            <a:xfrm>
              <a:off x="463140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1" name="CustomShape 54"/>
            <p:cNvSpPr/>
            <p:nvPr/>
          </p:nvSpPr>
          <p:spPr>
            <a:xfrm>
              <a:off x="524088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2" name="CustomShape 55"/>
            <p:cNvSpPr/>
            <p:nvPr/>
          </p:nvSpPr>
          <p:spPr>
            <a:xfrm>
              <a:off x="28026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3" name="CustomShape 56"/>
            <p:cNvSpPr/>
            <p:nvPr/>
          </p:nvSpPr>
          <p:spPr>
            <a:xfrm>
              <a:off x="3412080" y="46609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4" name="CustomShape 57"/>
            <p:cNvSpPr/>
            <p:nvPr/>
          </p:nvSpPr>
          <p:spPr>
            <a:xfrm>
              <a:off x="463140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5" name="CustomShape 58"/>
            <p:cNvSpPr/>
            <p:nvPr/>
          </p:nvSpPr>
          <p:spPr>
            <a:xfrm>
              <a:off x="402156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6" name="CustomShape 59"/>
            <p:cNvSpPr/>
            <p:nvPr/>
          </p:nvSpPr>
          <p:spPr>
            <a:xfrm>
              <a:off x="64602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7" name="CustomShape 60"/>
            <p:cNvSpPr/>
            <p:nvPr/>
          </p:nvSpPr>
          <p:spPr>
            <a:xfrm>
              <a:off x="585036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8" name="CustomShape 61"/>
            <p:cNvSpPr/>
            <p:nvPr/>
          </p:nvSpPr>
          <p:spPr>
            <a:xfrm>
              <a:off x="70696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79" name="CustomShape 62"/>
            <p:cNvSpPr/>
            <p:nvPr/>
          </p:nvSpPr>
          <p:spPr>
            <a:xfrm>
              <a:off x="585036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0" name="CustomShape 63"/>
            <p:cNvSpPr/>
            <p:nvPr/>
          </p:nvSpPr>
          <p:spPr>
            <a:xfrm>
              <a:off x="402156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1" name="CustomShape 64"/>
            <p:cNvSpPr/>
            <p:nvPr/>
          </p:nvSpPr>
          <p:spPr>
            <a:xfrm>
              <a:off x="46314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2" name="CustomShape 65"/>
            <p:cNvSpPr/>
            <p:nvPr/>
          </p:nvSpPr>
          <p:spPr>
            <a:xfrm>
              <a:off x="64602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3" name="CustomShape 66"/>
            <p:cNvSpPr/>
            <p:nvPr/>
          </p:nvSpPr>
          <p:spPr>
            <a:xfrm>
              <a:off x="52408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4" name="CustomShape 67"/>
            <p:cNvSpPr/>
            <p:nvPr/>
          </p:nvSpPr>
          <p:spPr>
            <a:xfrm>
              <a:off x="767916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5" name="CustomShape 68"/>
            <p:cNvSpPr/>
            <p:nvPr/>
          </p:nvSpPr>
          <p:spPr>
            <a:xfrm>
              <a:off x="70696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6" name="CustomShape 69"/>
            <p:cNvSpPr/>
            <p:nvPr/>
          </p:nvSpPr>
          <p:spPr>
            <a:xfrm>
              <a:off x="82890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7" name="CustomShape 70"/>
            <p:cNvSpPr/>
            <p:nvPr/>
          </p:nvSpPr>
          <p:spPr>
            <a:xfrm>
              <a:off x="82890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8" name="CustomShape 71"/>
            <p:cNvSpPr/>
            <p:nvPr/>
          </p:nvSpPr>
          <p:spPr>
            <a:xfrm>
              <a:off x="767916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89" name="CustomShape 72"/>
            <p:cNvSpPr/>
            <p:nvPr/>
          </p:nvSpPr>
          <p:spPr>
            <a:xfrm>
              <a:off x="88984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90" name="CustomShape 73"/>
            <p:cNvSpPr/>
            <p:nvPr/>
          </p:nvSpPr>
          <p:spPr>
            <a:xfrm>
              <a:off x="889848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91" name="CustomShape 74"/>
            <p:cNvSpPr/>
            <p:nvPr/>
          </p:nvSpPr>
          <p:spPr>
            <a:xfrm>
              <a:off x="88984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92" name="CustomShape 75"/>
            <p:cNvSpPr/>
            <p:nvPr/>
          </p:nvSpPr>
          <p:spPr>
            <a:xfrm>
              <a:off x="889848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593" name="CustomShape 76"/>
            <p:cNvSpPr/>
            <p:nvPr/>
          </p:nvSpPr>
          <p:spPr>
            <a:xfrm>
              <a:off x="8898480" y="46609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594" name="CustomShape 77"/>
          <p:cNvSpPr/>
          <p:nvPr/>
        </p:nvSpPr>
        <p:spPr>
          <a:xfrm>
            <a:off x="1443600" y="1765440"/>
            <a:ext cx="8698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h(N), with h(N) = Manhattan distance to the goal</a:t>
            </a:r>
            <a:br/>
            <a:r>
              <a:rPr b="0" lang="en-US" sz="2400" spc="-1" strike="noStrike">
                <a:solidFill>
                  <a:srgbClr val="009999"/>
                </a:solidFill>
                <a:latin typeface="Calibri"/>
              </a:rPr>
              <a:t>(not A*)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95" name="TextShape 78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CustomShape 1"/>
          <p:cNvSpPr/>
          <p:nvPr/>
        </p:nvSpPr>
        <p:spPr>
          <a:xfrm>
            <a:off x="5791320" y="396252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2"/>
          <p:cNvSpPr/>
          <p:nvPr/>
        </p:nvSpPr>
        <p:spPr>
          <a:xfrm>
            <a:off x="5181480" y="396252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3"/>
          <p:cNvSpPr/>
          <p:nvPr/>
        </p:nvSpPr>
        <p:spPr>
          <a:xfrm>
            <a:off x="5181480" y="33526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4"/>
          <p:cNvSpPr/>
          <p:nvPr/>
        </p:nvSpPr>
        <p:spPr>
          <a:xfrm>
            <a:off x="518148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5"/>
          <p:cNvSpPr/>
          <p:nvPr/>
        </p:nvSpPr>
        <p:spPr>
          <a:xfrm>
            <a:off x="579132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6"/>
          <p:cNvSpPr/>
          <p:nvPr/>
        </p:nvSpPr>
        <p:spPr>
          <a:xfrm>
            <a:off x="701028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7"/>
          <p:cNvSpPr/>
          <p:nvPr/>
        </p:nvSpPr>
        <p:spPr>
          <a:xfrm>
            <a:off x="762012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8"/>
          <p:cNvSpPr/>
          <p:nvPr/>
        </p:nvSpPr>
        <p:spPr>
          <a:xfrm>
            <a:off x="640080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9"/>
          <p:cNvSpPr/>
          <p:nvPr/>
        </p:nvSpPr>
        <p:spPr>
          <a:xfrm>
            <a:off x="822960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10"/>
          <p:cNvSpPr/>
          <p:nvPr/>
        </p:nvSpPr>
        <p:spPr>
          <a:xfrm>
            <a:off x="8839080" y="27432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11"/>
          <p:cNvSpPr/>
          <p:nvPr/>
        </p:nvSpPr>
        <p:spPr>
          <a:xfrm>
            <a:off x="8839080" y="33526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12"/>
          <p:cNvSpPr/>
          <p:nvPr/>
        </p:nvSpPr>
        <p:spPr>
          <a:xfrm>
            <a:off x="8839080" y="457200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13"/>
          <p:cNvSpPr/>
          <p:nvPr/>
        </p:nvSpPr>
        <p:spPr>
          <a:xfrm>
            <a:off x="883908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14"/>
          <p:cNvSpPr/>
          <p:nvPr/>
        </p:nvSpPr>
        <p:spPr>
          <a:xfrm>
            <a:off x="8839080" y="396252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15"/>
          <p:cNvSpPr/>
          <p:nvPr/>
        </p:nvSpPr>
        <p:spPr>
          <a:xfrm>
            <a:off x="822960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16"/>
          <p:cNvSpPr/>
          <p:nvPr/>
        </p:nvSpPr>
        <p:spPr>
          <a:xfrm>
            <a:off x="762012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17"/>
          <p:cNvSpPr/>
          <p:nvPr/>
        </p:nvSpPr>
        <p:spPr>
          <a:xfrm>
            <a:off x="701028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18"/>
          <p:cNvSpPr/>
          <p:nvPr/>
        </p:nvSpPr>
        <p:spPr>
          <a:xfrm>
            <a:off x="640080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19"/>
          <p:cNvSpPr/>
          <p:nvPr/>
        </p:nvSpPr>
        <p:spPr>
          <a:xfrm>
            <a:off x="579132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20"/>
          <p:cNvSpPr/>
          <p:nvPr/>
        </p:nvSpPr>
        <p:spPr>
          <a:xfrm>
            <a:off x="518148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21"/>
          <p:cNvSpPr/>
          <p:nvPr/>
        </p:nvSpPr>
        <p:spPr>
          <a:xfrm>
            <a:off x="4572000" y="5181480"/>
            <a:ext cx="60912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17" name="Group 22"/>
          <p:cNvGrpSpPr/>
          <p:nvPr/>
        </p:nvGrpSpPr>
        <p:grpSpPr>
          <a:xfrm>
            <a:off x="2743200" y="2743200"/>
            <a:ext cx="1828440" cy="3047400"/>
            <a:chOff x="2743200" y="2743200"/>
            <a:chExt cx="1828440" cy="3047400"/>
          </a:xfrm>
        </p:grpSpPr>
        <p:sp>
          <p:nvSpPr>
            <p:cNvPr id="1618" name="CustomShape 23"/>
            <p:cNvSpPr/>
            <p:nvPr/>
          </p:nvSpPr>
          <p:spPr>
            <a:xfrm>
              <a:off x="2743200" y="27432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CustomShape 24"/>
            <p:cNvSpPr/>
            <p:nvPr/>
          </p:nvSpPr>
          <p:spPr>
            <a:xfrm>
              <a:off x="396252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0" name="Group 25"/>
          <p:cNvGrpSpPr/>
          <p:nvPr/>
        </p:nvGrpSpPr>
        <p:grpSpPr>
          <a:xfrm>
            <a:off x="2743200" y="3352680"/>
            <a:ext cx="1218600" cy="2437920"/>
            <a:chOff x="2743200" y="3352680"/>
            <a:chExt cx="1218600" cy="2437920"/>
          </a:xfrm>
        </p:grpSpPr>
        <p:sp>
          <p:nvSpPr>
            <p:cNvPr id="1621" name="CustomShape 26"/>
            <p:cNvSpPr/>
            <p:nvPr/>
          </p:nvSpPr>
          <p:spPr>
            <a:xfrm>
              <a:off x="335268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CustomShape 27"/>
            <p:cNvSpPr/>
            <p:nvPr/>
          </p:nvSpPr>
          <p:spPr>
            <a:xfrm>
              <a:off x="2743200" y="33526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3" name="Group 28"/>
          <p:cNvGrpSpPr/>
          <p:nvPr/>
        </p:nvGrpSpPr>
        <p:grpSpPr>
          <a:xfrm>
            <a:off x="2743200" y="3962520"/>
            <a:ext cx="1218600" cy="1828080"/>
            <a:chOff x="2743200" y="3962520"/>
            <a:chExt cx="1218600" cy="1828080"/>
          </a:xfrm>
        </p:grpSpPr>
        <p:sp>
          <p:nvSpPr>
            <p:cNvPr id="1624" name="CustomShape 29"/>
            <p:cNvSpPr/>
            <p:nvPr/>
          </p:nvSpPr>
          <p:spPr>
            <a:xfrm>
              <a:off x="274320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CustomShape 30"/>
            <p:cNvSpPr/>
            <p:nvPr/>
          </p:nvSpPr>
          <p:spPr>
            <a:xfrm>
              <a:off x="3352680" y="45720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CustomShape 31"/>
            <p:cNvSpPr/>
            <p:nvPr/>
          </p:nvSpPr>
          <p:spPr>
            <a:xfrm>
              <a:off x="2743200" y="3962520"/>
              <a:ext cx="609120" cy="6091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7" name="Group 32"/>
          <p:cNvGrpSpPr/>
          <p:nvPr/>
        </p:nvGrpSpPr>
        <p:grpSpPr>
          <a:xfrm>
            <a:off x="2743200" y="2743200"/>
            <a:ext cx="6705360" cy="3047760"/>
            <a:chOff x="2743200" y="2743200"/>
            <a:chExt cx="6705360" cy="3047760"/>
          </a:xfrm>
        </p:grpSpPr>
        <p:grpSp>
          <p:nvGrpSpPr>
            <p:cNvPr id="1628" name="Group 33"/>
            <p:cNvGrpSpPr/>
            <p:nvPr/>
          </p:nvGrpSpPr>
          <p:grpSpPr>
            <a:xfrm>
              <a:off x="2743200" y="2743200"/>
              <a:ext cx="6705360" cy="3047760"/>
              <a:chOff x="2743200" y="2743200"/>
              <a:chExt cx="6705360" cy="3047760"/>
            </a:xfrm>
          </p:grpSpPr>
          <p:grpSp>
            <p:nvGrpSpPr>
              <p:cNvPr id="1629" name="Group 34"/>
              <p:cNvGrpSpPr/>
              <p:nvPr/>
            </p:nvGrpSpPr>
            <p:grpSpPr>
              <a:xfrm>
                <a:off x="2743200" y="2743200"/>
                <a:ext cx="6705360" cy="3047760"/>
                <a:chOff x="2743200" y="2743200"/>
                <a:chExt cx="6705360" cy="3047760"/>
              </a:xfrm>
            </p:grpSpPr>
            <p:sp>
              <p:nvSpPr>
                <p:cNvPr id="1630" name="CustomShape 35"/>
                <p:cNvSpPr/>
                <p:nvPr/>
              </p:nvSpPr>
              <p:spPr>
                <a:xfrm>
                  <a:off x="2743200" y="2743200"/>
                  <a:ext cx="6705360" cy="3047760"/>
                </a:xfrm>
                <a:prstGeom prst="rect">
                  <a:avLst/>
                </a:prstGeom>
                <a:noFill/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1" name="Line 36"/>
                <p:cNvSpPr/>
                <p:nvPr/>
              </p:nvSpPr>
              <p:spPr>
                <a:xfrm>
                  <a:off x="33526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2" name="Line 37"/>
                <p:cNvSpPr/>
                <p:nvPr/>
              </p:nvSpPr>
              <p:spPr>
                <a:xfrm>
                  <a:off x="457200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3" name="Line 38"/>
                <p:cNvSpPr/>
                <p:nvPr/>
              </p:nvSpPr>
              <p:spPr>
                <a:xfrm>
                  <a:off x="51814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4" name="Line 39"/>
                <p:cNvSpPr/>
                <p:nvPr/>
              </p:nvSpPr>
              <p:spPr>
                <a:xfrm>
                  <a:off x="579096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5" name="Line 40"/>
                <p:cNvSpPr/>
                <p:nvPr/>
              </p:nvSpPr>
              <p:spPr>
                <a:xfrm>
                  <a:off x="640080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6" name="Line 41"/>
                <p:cNvSpPr/>
                <p:nvPr/>
              </p:nvSpPr>
              <p:spPr>
                <a:xfrm>
                  <a:off x="70102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7" name="Line 42"/>
                <p:cNvSpPr/>
                <p:nvPr/>
              </p:nvSpPr>
              <p:spPr>
                <a:xfrm>
                  <a:off x="761976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8" name="Line 43"/>
                <p:cNvSpPr/>
                <p:nvPr/>
              </p:nvSpPr>
              <p:spPr>
                <a:xfrm>
                  <a:off x="822960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9" name="Line 44"/>
                <p:cNvSpPr/>
                <p:nvPr/>
              </p:nvSpPr>
              <p:spPr>
                <a:xfrm>
                  <a:off x="883908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0" name="Line 45"/>
                <p:cNvSpPr/>
                <p:nvPr/>
              </p:nvSpPr>
              <p:spPr>
                <a:xfrm>
                  <a:off x="3962160" y="2743200"/>
                  <a:ext cx="0" cy="304776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1" name="Line 46"/>
                <p:cNvSpPr/>
                <p:nvPr/>
              </p:nvSpPr>
              <p:spPr>
                <a:xfrm>
                  <a:off x="2743200" y="335412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2" name="Line 47"/>
                <p:cNvSpPr/>
                <p:nvPr/>
              </p:nvSpPr>
              <p:spPr>
                <a:xfrm>
                  <a:off x="2743200" y="396396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3" name="Line 48"/>
                <p:cNvSpPr/>
                <p:nvPr/>
              </p:nvSpPr>
              <p:spPr>
                <a:xfrm>
                  <a:off x="2743200" y="457344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4" name="Line 49"/>
                <p:cNvSpPr/>
                <p:nvPr/>
              </p:nvSpPr>
              <p:spPr>
                <a:xfrm>
                  <a:off x="2743200" y="5182920"/>
                  <a:ext cx="6705360" cy="0"/>
                </a:xfrm>
                <a:prstGeom prst="line">
                  <a:avLst/>
                </a:prstGeom>
                <a:ln w="28440">
                  <a:solidFill>
                    <a:schemeClr val="tx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645" name="CustomShape 50"/>
              <p:cNvSpPr/>
              <p:nvPr/>
            </p:nvSpPr>
            <p:spPr>
              <a:xfrm>
                <a:off x="335268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6" name="CustomShape 51"/>
              <p:cNvSpPr/>
              <p:nvPr/>
            </p:nvSpPr>
            <p:spPr>
              <a:xfrm>
                <a:off x="3962520" y="396252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7" name="CustomShape 52"/>
              <p:cNvSpPr/>
              <p:nvPr/>
            </p:nvSpPr>
            <p:spPr>
              <a:xfrm>
                <a:off x="3352680" y="396252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8" name="CustomShape 53"/>
              <p:cNvSpPr/>
              <p:nvPr/>
            </p:nvSpPr>
            <p:spPr>
              <a:xfrm>
                <a:off x="762012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9" name="CustomShape 54"/>
              <p:cNvSpPr/>
              <p:nvPr/>
            </p:nvSpPr>
            <p:spPr>
              <a:xfrm>
                <a:off x="822960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0" name="CustomShape 55"/>
              <p:cNvSpPr/>
              <p:nvPr/>
            </p:nvSpPr>
            <p:spPr>
              <a:xfrm>
                <a:off x="8229600" y="396252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1" name="CustomShape 56"/>
              <p:cNvSpPr/>
              <p:nvPr/>
            </p:nvSpPr>
            <p:spPr>
              <a:xfrm>
                <a:off x="762012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2" name="CustomShape 57"/>
              <p:cNvSpPr/>
              <p:nvPr/>
            </p:nvSpPr>
            <p:spPr>
              <a:xfrm>
                <a:off x="822960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3" name="CustomShape 58"/>
              <p:cNvSpPr/>
              <p:nvPr/>
            </p:nvSpPr>
            <p:spPr>
              <a:xfrm>
                <a:off x="701028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4" name="CustomShape 59"/>
              <p:cNvSpPr/>
              <p:nvPr/>
            </p:nvSpPr>
            <p:spPr>
              <a:xfrm>
                <a:off x="640080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5" name="CustomShape 60"/>
              <p:cNvSpPr/>
              <p:nvPr/>
            </p:nvSpPr>
            <p:spPr>
              <a:xfrm>
                <a:off x="5791320" y="335268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6" name="CustomShape 61"/>
              <p:cNvSpPr/>
              <p:nvPr/>
            </p:nvSpPr>
            <p:spPr>
              <a:xfrm>
                <a:off x="457200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7" name="CustomShape 62"/>
              <p:cNvSpPr/>
              <p:nvPr/>
            </p:nvSpPr>
            <p:spPr>
              <a:xfrm>
                <a:off x="518148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8" name="CustomShape 63"/>
              <p:cNvSpPr/>
              <p:nvPr/>
            </p:nvSpPr>
            <p:spPr>
              <a:xfrm>
                <a:off x="579132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9" name="CustomShape 64"/>
              <p:cNvSpPr/>
              <p:nvPr/>
            </p:nvSpPr>
            <p:spPr>
              <a:xfrm>
                <a:off x="640080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0" name="CustomShape 65"/>
              <p:cNvSpPr/>
              <p:nvPr/>
            </p:nvSpPr>
            <p:spPr>
              <a:xfrm>
                <a:off x="701028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1" name="CustomShape 66"/>
              <p:cNvSpPr/>
              <p:nvPr/>
            </p:nvSpPr>
            <p:spPr>
              <a:xfrm>
                <a:off x="3962520" y="4572000"/>
                <a:ext cx="609120" cy="609120"/>
              </a:xfrm>
              <a:prstGeom prst="rect">
                <a:avLst/>
              </a:prstGeom>
              <a:solidFill>
                <a:srgbClr val="777777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62" name="CustomShape 67"/>
            <p:cNvSpPr/>
            <p:nvPr/>
          </p:nvSpPr>
          <p:spPr>
            <a:xfrm>
              <a:off x="2743200" y="4572000"/>
              <a:ext cx="609120" cy="609120"/>
            </a:xfrm>
            <a:prstGeom prst="rect">
              <a:avLst/>
            </a:prstGeom>
            <a:solidFill>
              <a:srgbClr val="ff33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3" name="CustomShape 68"/>
            <p:cNvSpPr/>
            <p:nvPr/>
          </p:nvSpPr>
          <p:spPr>
            <a:xfrm>
              <a:off x="6400800" y="3962520"/>
              <a:ext cx="609120" cy="609120"/>
            </a:xfrm>
            <a:prstGeom prst="rect">
              <a:avLst/>
            </a:prstGeom>
            <a:solidFill>
              <a:srgbClr val="33cc33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64" name="CustomShape 69"/>
          <p:cNvSpPr/>
          <p:nvPr/>
        </p:nvSpPr>
        <p:spPr>
          <a:xfrm>
            <a:off x="646056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65" name="CustomShape 70"/>
          <p:cNvSpPr/>
          <p:nvPr/>
        </p:nvSpPr>
        <p:spPr>
          <a:xfrm>
            <a:off x="767952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66" name="CustomShape 71"/>
          <p:cNvSpPr/>
          <p:nvPr/>
        </p:nvSpPr>
        <p:spPr>
          <a:xfrm>
            <a:off x="707004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67" name="CustomShape 72"/>
          <p:cNvSpPr/>
          <p:nvPr/>
        </p:nvSpPr>
        <p:spPr>
          <a:xfrm>
            <a:off x="585072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68" name="CustomShape 73"/>
          <p:cNvSpPr/>
          <p:nvPr/>
        </p:nvSpPr>
        <p:spPr>
          <a:xfrm>
            <a:off x="463176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69" name="CustomShape 74"/>
          <p:cNvSpPr/>
          <p:nvPr/>
        </p:nvSpPr>
        <p:spPr>
          <a:xfrm>
            <a:off x="280296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0" name="CustomShape 75"/>
          <p:cNvSpPr/>
          <p:nvPr/>
        </p:nvSpPr>
        <p:spPr>
          <a:xfrm>
            <a:off x="341244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1" name="CustomShape 76"/>
          <p:cNvSpPr/>
          <p:nvPr/>
        </p:nvSpPr>
        <p:spPr>
          <a:xfrm>
            <a:off x="2802960" y="4660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2" name="CustomShape 77"/>
          <p:cNvSpPr/>
          <p:nvPr/>
        </p:nvSpPr>
        <p:spPr>
          <a:xfrm>
            <a:off x="5241240" y="34416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3" name="CustomShape 78"/>
          <p:cNvSpPr/>
          <p:nvPr/>
        </p:nvSpPr>
        <p:spPr>
          <a:xfrm>
            <a:off x="524124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4" name="CustomShape 79"/>
          <p:cNvSpPr/>
          <p:nvPr/>
        </p:nvSpPr>
        <p:spPr>
          <a:xfrm>
            <a:off x="341244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5" name="CustomShape 80"/>
          <p:cNvSpPr/>
          <p:nvPr/>
        </p:nvSpPr>
        <p:spPr>
          <a:xfrm>
            <a:off x="402192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6" name="CustomShape 81"/>
          <p:cNvSpPr/>
          <p:nvPr/>
        </p:nvSpPr>
        <p:spPr>
          <a:xfrm>
            <a:off x="2802960" y="34416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7" name="CustomShape 82"/>
          <p:cNvSpPr/>
          <p:nvPr/>
        </p:nvSpPr>
        <p:spPr>
          <a:xfrm>
            <a:off x="280296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8" name="CustomShape 83"/>
          <p:cNvSpPr/>
          <p:nvPr/>
        </p:nvSpPr>
        <p:spPr>
          <a:xfrm>
            <a:off x="463176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79" name="CustomShape 84"/>
          <p:cNvSpPr/>
          <p:nvPr/>
        </p:nvSpPr>
        <p:spPr>
          <a:xfrm>
            <a:off x="524124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0" name="CustomShape 85"/>
          <p:cNvSpPr/>
          <p:nvPr/>
        </p:nvSpPr>
        <p:spPr>
          <a:xfrm>
            <a:off x="280296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1" name="CustomShape 86"/>
          <p:cNvSpPr/>
          <p:nvPr/>
        </p:nvSpPr>
        <p:spPr>
          <a:xfrm>
            <a:off x="3412440" y="4660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2" name="CustomShape 87"/>
          <p:cNvSpPr/>
          <p:nvPr/>
        </p:nvSpPr>
        <p:spPr>
          <a:xfrm>
            <a:off x="4631760" y="34416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3" name="CustomShape 88"/>
          <p:cNvSpPr/>
          <p:nvPr/>
        </p:nvSpPr>
        <p:spPr>
          <a:xfrm>
            <a:off x="4021920" y="34416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4" name="CustomShape 89"/>
          <p:cNvSpPr/>
          <p:nvPr/>
        </p:nvSpPr>
        <p:spPr>
          <a:xfrm>
            <a:off x="646056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5" name="CustomShape 90"/>
          <p:cNvSpPr/>
          <p:nvPr/>
        </p:nvSpPr>
        <p:spPr>
          <a:xfrm>
            <a:off x="585072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6" name="CustomShape 91"/>
          <p:cNvSpPr/>
          <p:nvPr/>
        </p:nvSpPr>
        <p:spPr>
          <a:xfrm>
            <a:off x="707004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7" name="CustomShape 92"/>
          <p:cNvSpPr/>
          <p:nvPr/>
        </p:nvSpPr>
        <p:spPr>
          <a:xfrm>
            <a:off x="585072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8" name="CustomShape 93"/>
          <p:cNvSpPr/>
          <p:nvPr/>
        </p:nvSpPr>
        <p:spPr>
          <a:xfrm>
            <a:off x="402192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9" name="CustomShape 94"/>
          <p:cNvSpPr/>
          <p:nvPr/>
        </p:nvSpPr>
        <p:spPr>
          <a:xfrm>
            <a:off x="463176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0" name="CustomShape 95"/>
          <p:cNvSpPr/>
          <p:nvPr/>
        </p:nvSpPr>
        <p:spPr>
          <a:xfrm>
            <a:off x="646056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1" name="CustomShape 96"/>
          <p:cNvSpPr/>
          <p:nvPr/>
        </p:nvSpPr>
        <p:spPr>
          <a:xfrm>
            <a:off x="524124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2" name="CustomShape 97"/>
          <p:cNvSpPr/>
          <p:nvPr/>
        </p:nvSpPr>
        <p:spPr>
          <a:xfrm>
            <a:off x="767952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3" name="CustomShape 98"/>
          <p:cNvSpPr/>
          <p:nvPr/>
        </p:nvSpPr>
        <p:spPr>
          <a:xfrm>
            <a:off x="707004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4" name="CustomShape 99"/>
          <p:cNvSpPr/>
          <p:nvPr/>
        </p:nvSpPr>
        <p:spPr>
          <a:xfrm>
            <a:off x="828936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5" name="CustomShape 100"/>
          <p:cNvSpPr/>
          <p:nvPr/>
        </p:nvSpPr>
        <p:spPr>
          <a:xfrm>
            <a:off x="828936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6" name="CustomShape 101"/>
          <p:cNvSpPr/>
          <p:nvPr/>
        </p:nvSpPr>
        <p:spPr>
          <a:xfrm>
            <a:off x="767952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7" name="CustomShape 102"/>
          <p:cNvSpPr/>
          <p:nvPr/>
        </p:nvSpPr>
        <p:spPr>
          <a:xfrm>
            <a:off x="8898840" y="28321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8" name="CustomShape 103"/>
          <p:cNvSpPr/>
          <p:nvPr/>
        </p:nvSpPr>
        <p:spPr>
          <a:xfrm>
            <a:off x="8898840" y="34416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99" name="CustomShape 104"/>
          <p:cNvSpPr/>
          <p:nvPr/>
        </p:nvSpPr>
        <p:spPr>
          <a:xfrm>
            <a:off x="8898840" y="527040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0" name="CustomShape 105"/>
          <p:cNvSpPr/>
          <p:nvPr/>
        </p:nvSpPr>
        <p:spPr>
          <a:xfrm>
            <a:off x="8898840" y="405144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1" name="CustomShape 106"/>
          <p:cNvSpPr/>
          <p:nvPr/>
        </p:nvSpPr>
        <p:spPr>
          <a:xfrm>
            <a:off x="8898840" y="4660920"/>
            <a:ext cx="37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2" name="CustomShape 107"/>
          <p:cNvSpPr/>
          <p:nvPr/>
        </p:nvSpPr>
        <p:spPr>
          <a:xfrm>
            <a:off x="1443600" y="1765440"/>
            <a:ext cx="8698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h(N), with h(N) = Manhattan distance to the goal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9999"/>
                </a:solidFill>
                <a:latin typeface="Calibri"/>
              </a:rPr>
              <a:t>(not A*)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3" name="CustomShape 108"/>
          <p:cNvSpPr/>
          <p:nvPr/>
        </p:nvSpPr>
        <p:spPr>
          <a:xfrm>
            <a:off x="2743200" y="4572000"/>
            <a:ext cx="609120" cy="609120"/>
          </a:xfrm>
          <a:prstGeom prst="rect">
            <a:avLst/>
          </a:prstGeom>
          <a:solidFill>
            <a:schemeClr val="accent1"/>
          </a:solidFill>
          <a:ln w="284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4" name="CustomShape 109"/>
          <p:cNvSpPr/>
          <p:nvPr/>
        </p:nvSpPr>
        <p:spPr>
          <a:xfrm>
            <a:off x="6400800" y="3962520"/>
            <a:ext cx="609120" cy="609120"/>
          </a:xfrm>
          <a:prstGeom prst="rect">
            <a:avLst/>
          </a:prstGeom>
          <a:solidFill>
            <a:schemeClr val="accent1"/>
          </a:solidFill>
          <a:ln w="284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5" name="TextShape 110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nodeType="clickEffect" fill="hold">
                      <p:stCondLst>
                        <p:cond delay="indefinite"/>
                      </p:stCondLst>
                      <p:childTnLst>
                        <p:par>
                          <p:cTn id="40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nodeType="clickEffect" fill="hold">
                      <p:stCondLst>
                        <p:cond delay="indefinite"/>
                      </p:stCondLst>
                      <p:childTnLst>
                        <p:par>
                          <p:cTn id="4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nodeType="clickEffect" fill="hold">
                      <p:stCondLst>
                        <p:cond delay="indefinite"/>
                      </p:stCondLst>
                      <p:childTnLst>
                        <p:par>
                          <p:cTn id="4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nodeType="clickEffect" fill="hold">
                      <p:stCondLst>
                        <p:cond delay="indefinite"/>
                      </p:stCondLst>
                      <p:childTnLst>
                        <p:par>
                          <p:cTn id="4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42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42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43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43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nodeType="afterEffect" fill="hold">
                            <p:stCondLst>
                              <p:cond delay="3000"/>
                            </p:stCondLst>
                            <p:childTnLst>
                              <p:par>
                                <p:cTn id="43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nodeType="afterEffect" fill="hold">
                            <p:stCondLst>
                              <p:cond delay="3500"/>
                            </p:stCondLst>
                            <p:childTnLst>
                              <p:par>
                                <p:cTn id="44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nodeType="afterEffect" fill="hold">
                            <p:stCondLst>
                              <p:cond delay="4000"/>
                            </p:stCondLst>
                            <p:childTnLst>
                              <p:par>
                                <p:cTn id="44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nodeType="afterEffect" fill="hold">
                            <p:stCondLst>
                              <p:cond delay="4500"/>
                            </p:stCondLst>
                            <p:childTnLst>
                              <p:par>
                                <p:cTn id="44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44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45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nodeType="afterEffect" fill="hold">
                            <p:stCondLst>
                              <p:cond delay="6000"/>
                            </p:stCondLst>
                            <p:childTnLst>
                              <p:par>
                                <p:cTn id="45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nodeType="afterEffect" fill="hold">
                            <p:stCondLst>
                              <p:cond delay="6500"/>
                            </p:stCondLst>
                            <p:childTnLst>
                              <p:par>
                                <p:cTn id="45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nodeType="afterEffect" fill="hold">
                            <p:stCondLst>
                              <p:cond delay="7000"/>
                            </p:stCondLst>
                            <p:childTnLst>
                              <p:par>
                                <p:cTn id="46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nodeType="afterEffect" fill="hold">
                            <p:stCondLst>
                              <p:cond delay="7500"/>
                            </p:stCondLst>
                            <p:childTnLst>
                              <p:par>
                                <p:cTn id="46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nodeType="afterEffect" fill="hold">
                            <p:stCondLst>
                              <p:cond delay="8000"/>
                            </p:stCondLst>
                            <p:childTnLst>
                              <p:par>
                                <p:cTn id="46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nodeType="afterEffect" fill="hold">
                            <p:stCondLst>
                              <p:cond delay="8500"/>
                            </p:stCondLst>
                            <p:childTnLst>
                              <p:par>
                                <p:cTn id="47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nodeType="afterEffect" fill="hold">
                            <p:stCondLst>
                              <p:cond delay="9000"/>
                            </p:stCondLst>
                            <p:childTnLst>
                              <p:par>
                                <p:cTn id="47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nodeType="afterEffect" fill="hold">
                            <p:stCondLst>
                              <p:cond delay="9500"/>
                            </p:stCondLst>
                            <p:childTnLst>
                              <p:par>
                                <p:cTn id="47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nodeType="afterEffect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CustomShape 1"/>
          <p:cNvSpPr/>
          <p:nvPr/>
        </p:nvSpPr>
        <p:spPr>
          <a:xfrm>
            <a:off x="1382040" y="1765440"/>
            <a:ext cx="9017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g(N)+h(N), with h(N) = Manhattan distance to goal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9999"/>
                </a:solidFill>
                <a:latin typeface="Calibri"/>
              </a:rPr>
              <a:t>(A*)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707" name="Group 2"/>
          <p:cNvGrpSpPr/>
          <p:nvPr/>
        </p:nvGrpSpPr>
        <p:grpSpPr>
          <a:xfrm>
            <a:off x="2743200" y="2743200"/>
            <a:ext cx="6705360" cy="3047760"/>
            <a:chOff x="2743200" y="2743200"/>
            <a:chExt cx="6705360" cy="3047760"/>
          </a:xfrm>
        </p:grpSpPr>
        <p:grpSp>
          <p:nvGrpSpPr>
            <p:cNvPr id="1708" name="Group 3"/>
            <p:cNvGrpSpPr/>
            <p:nvPr/>
          </p:nvGrpSpPr>
          <p:grpSpPr>
            <a:xfrm>
              <a:off x="2743200" y="2743200"/>
              <a:ext cx="6705360" cy="3047760"/>
              <a:chOff x="2743200" y="2743200"/>
              <a:chExt cx="6705360" cy="3047760"/>
            </a:xfrm>
          </p:grpSpPr>
          <p:grpSp>
            <p:nvGrpSpPr>
              <p:cNvPr id="1709" name="Group 4"/>
              <p:cNvGrpSpPr/>
              <p:nvPr/>
            </p:nvGrpSpPr>
            <p:grpSpPr>
              <a:xfrm>
                <a:off x="2743200" y="2743200"/>
                <a:ext cx="6705360" cy="3047760"/>
                <a:chOff x="2743200" y="2743200"/>
                <a:chExt cx="6705360" cy="3047760"/>
              </a:xfrm>
            </p:grpSpPr>
            <p:grpSp>
              <p:nvGrpSpPr>
                <p:cNvPr id="1710" name="Group 5"/>
                <p:cNvGrpSpPr/>
                <p:nvPr/>
              </p:nvGrpSpPr>
              <p:grpSpPr>
                <a:xfrm>
                  <a:off x="2743200" y="2743200"/>
                  <a:ext cx="6705360" cy="3047760"/>
                  <a:chOff x="2743200" y="2743200"/>
                  <a:chExt cx="6705360" cy="3047760"/>
                </a:xfrm>
              </p:grpSpPr>
              <p:sp>
                <p:nvSpPr>
                  <p:cNvPr id="1711" name="CustomShape 6"/>
                  <p:cNvSpPr/>
                  <p:nvPr/>
                </p:nvSpPr>
                <p:spPr>
                  <a:xfrm>
                    <a:off x="2743200" y="2743200"/>
                    <a:ext cx="6705360" cy="3047760"/>
                  </a:xfrm>
                  <a:prstGeom prst="rect">
                    <a:avLst/>
                  </a:prstGeom>
                  <a:noFill/>
                  <a:ln w="28440">
                    <a:solidFill>
                      <a:schemeClr val="tx1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2" name="Line 7"/>
                  <p:cNvSpPr/>
                  <p:nvPr/>
                </p:nvSpPr>
                <p:spPr>
                  <a:xfrm>
                    <a:off x="33526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3" name="Line 8"/>
                  <p:cNvSpPr/>
                  <p:nvPr/>
                </p:nvSpPr>
                <p:spPr>
                  <a:xfrm>
                    <a:off x="457200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4" name="Line 9"/>
                  <p:cNvSpPr/>
                  <p:nvPr/>
                </p:nvSpPr>
                <p:spPr>
                  <a:xfrm>
                    <a:off x="51814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5" name="Line 10"/>
                  <p:cNvSpPr/>
                  <p:nvPr/>
                </p:nvSpPr>
                <p:spPr>
                  <a:xfrm>
                    <a:off x="579096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6" name="Line 11"/>
                  <p:cNvSpPr/>
                  <p:nvPr/>
                </p:nvSpPr>
                <p:spPr>
                  <a:xfrm>
                    <a:off x="640080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7" name="Line 12"/>
                  <p:cNvSpPr/>
                  <p:nvPr/>
                </p:nvSpPr>
                <p:spPr>
                  <a:xfrm>
                    <a:off x="70102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8" name="Line 13"/>
                  <p:cNvSpPr/>
                  <p:nvPr/>
                </p:nvSpPr>
                <p:spPr>
                  <a:xfrm>
                    <a:off x="761976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19" name="Line 14"/>
                  <p:cNvSpPr/>
                  <p:nvPr/>
                </p:nvSpPr>
                <p:spPr>
                  <a:xfrm>
                    <a:off x="822960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20" name="Line 15"/>
                  <p:cNvSpPr/>
                  <p:nvPr/>
                </p:nvSpPr>
                <p:spPr>
                  <a:xfrm>
                    <a:off x="883908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21" name="Line 16"/>
                  <p:cNvSpPr/>
                  <p:nvPr/>
                </p:nvSpPr>
                <p:spPr>
                  <a:xfrm>
                    <a:off x="3962160" y="2743200"/>
                    <a:ext cx="0" cy="304776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22" name="Line 17"/>
                  <p:cNvSpPr/>
                  <p:nvPr/>
                </p:nvSpPr>
                <p:spPr>
                  <a:xfrm>
                    <a:off x="2743200" y="335412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23" name="Line 18"/>
                  <p:cNvSpPr/>
                  <p:nvPr/>
                </p:nvSpPr>
                <p:spPr>
                  <a:xfrm>
                    <a:off x="2743200" y="396396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24" name="Line 19"/>
                  <p:cNvSpPr/>
                  <p:nvPr/>
                </p:nvSpPr>
                <p:spPr>
                  <a:xfrm>
                    <a:off x="2743200" y="457344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25" name="Line 20"/>
                  <p:cNvSpPr/>
                  <p:nvPr/>
                </p:nvSpPr>
                <p:spPr>
                  <a:xfrm>
                    <a:off x="2743200" y="5182920"/>
                    <a:ext cx="6705360" cy="0"/>
                  </a:xfrm>
                  <a:prstGeom prst="line">
                    <a:avLst/>
                  </a:prstGeom>
                  <a:ln w="28440">
                    <a:solidFill>
                      <a:schemeClr val="tx1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1726" name="CustomShape 21"/>
                <p:cNvSpPr/>
                <p:nvPr/>
              </p:nvSpPr>
              <p:spPr>
                <a:xfrm>
                  <a:off x="335268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27" name="CustomShape 22"/>
                <p:cNvSpPr/>
                <p:nvPr/>
              </p:nvSpPr>
              <p:spPr>
                <a:xfrm>
                  <a:off x="3962520" y="396252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28" name="CustomShape 23"/>
                <p:cNvSpPr/>
                <p:nvPr/>
              </p:nvSpPr>
              <p:spPr>
                <a:xfrm>
                  <a:off x="3352680" y="396252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29" name="CustomShape 24"/>
                <p:cNvSpPr/>
                <p:nvPr/>
              </p:nvSpPr>
              <p:spPr>
                <a:xfrm>
                  <a:off x="762012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0" name="CustomShape 25"/>
                <p:cNvSpPr/>
                <p:nvPr/>
              </p:nvSpPr>
              <p:spPr>
                <a:xfrm>
                  <a:off x="822960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1" name="CustomShape 26"/>
                <p:cNvSpPr/>
                <p:nvPr/>
              </p:nvSpPr>
              <p:spPr>
                <a:xfrm>
                  <a:off x="8229600" y="396252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2" name="CustomShape 27"/>
                <p:cNvSpPr/>
                <p:nvPr/>
              </p:nvSpPr>
              <p:spPr>
                <a:xfrm>
                  <a:off x="762012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3" name="CustomShape 28"/>
                <p:cNvSpPr/>
                <p:nvPr/>
              </p:nvSpPr>
              <p:spPr>
                <a:xfrm>
                  <a:off x="822960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4" name="CustomShape 29"/>
                <p:cNvSpPr/>
                <p:nvPr/>
              </p:nvSpPr>
              <p:spPr>
                <a:xfrm>
                  <a:off x="701028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5" name="CustomShape 30"/>
                <p:cNvSpPr/>
                <p:nvPr/>
              </p:nvSpPr>
              <p:spPr>
                <a:xfrm>
                  <a:off x="640080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6" name="CustomShape 31"/>
                <p:cNvSpPr/>
                <p:nvPr/>
              </p:nvSpPr>
              <p:spPr>
                <a:xfrm>
                  <a:off x="5791320" y="335268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7" name="CustomShape 32"/>
                <p:cNvSpPr/>
                <p:nvPr/>
              </p:nvSpPr>
              <p:spPr>
                <a:xfrm>
                  <a:off x="457200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8" name="CustomShape 33"/>
                <p:cNvSpPr/>
                <p:nvPr/>
              </p:nvSpPr>
              <p:spPr>
                <a:xfrm>
                  <a:off x="518148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9" name="CustomShape 34"/>
                <p:cNvSpPr/>
                <p:nvPr/>
              </p:nvSpPr>
              <p:spPr>
                <a:xfrm>
                  <a:off x="579132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40" name="CustomShape 35"/>
                <p:cNvSpPr/>
                <p:nvPr/>
              </p:nvSpPr>
              <p:spPr>
                <a:xfrm>
                  <a:off x="640080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41" name="CustomShape 36"/>
                <p:cNvSpPr/>
                <p:nvPr/>
              </p:nvSpPr>
              <p:spPr>
                <a:xfrm>
                  <a:off x="701028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42" name="CustomShape 37"/>
                <p:cNvSpPr/>
                <p:nvPr/>
              </p:nvSpPr>
              <p:spPr>
                <a:xfrm>
                  <a:off x="3962520" y="4572000"/>
                  <a:ext cx="609120" cy="609120"/>
                </a:xfrm>
                <a:prstGeom prst="rect">
                  <a:avLst/>
                </a:prstGeom>
                <a:solidFill>
                  <a:srgbClr val="777777"/>
                </a:solidFill>
                <a:ln w="2844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43" name="CustomShape 38"/>
              <p:cNvSpPr/>
              <p:nvPr/>
            </p:nvSpPr>
            <p:spPr>
              <a:xfrm>
                <a:off x="2743200" y="4572000"/>
                <a:ext cx="609120" cy="609120"/>
              </a:xfrm>
              <a:prstGeom prst="rect">
                <a:avLst/>
              </a:prstGeom>
              <a:solidFill>
                <a:srgbClr val="ff3300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4" name="CustomShape 39"/>
              <p:cNvSpPr/>
              <p:nvPr/>
            </p:nvSpPr>
            <p:spPr>
              <a:xfrm>
                <a:off x="6400800" y="3962520"/>
                <a:ext cx="609120" cy="609120"/>
              </a:xfrm>
              <a:prstGeom prst="rect">
                <a:avLst/>
              </a:prstGeom>
              <a:solidFill>
                <a:srgbClr val="33cc33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45" name="CustomShape 40"/>
            <p:cNvSpPr/>
            <p:nvPr/>
          </p:nvSpPr>
          <p:spPr>
            <a:xfrm>
              <a:off x="646020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0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46" name="CustomShape 41"/>
            <p:cNvSpPr/>
            <p:nvPr/>
          </p:nvSpPr>
          <p:spPr>
            <a:xfrm>
              <a:off x="767916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47" name="CustomShape 42"/>
            <p:cNvSpPr/>
            <p:nvPr/>
          </p:nvSpPr>
          <p:spPr>
            <a:xfrm>
              <a:off x="706968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48" name="CustomShape 43"/>
            <p:cNvSpPr/>
            <p:nvPr/>
          </p:nvSpPr>
          <p:spPr>
            <a:xfrm>
              <a:off x="585036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49" name="CustomShape 44"/>
            <p:cNvSpPr/>
            <p:nvPr/>
          </p:nvSpPr>
          <p:spPr>
            <a:xfrm>
              <a:off x="46314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0" name="CustomShape 45"/>
            <p:cNvSpPr/>
            <p:nvPr/>
          </p:nvSpPr>
          <p:spPr>
            <a:xfrm>
              <a:off x="28026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1" name="CustomShape 46"/>
            <p:cNvSpPr/>
            <p:nvPr/>
          </p:nvSpPr>
          <p:spPr>
            <a:xfrm>
              <a:off x="34120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2" name="CustomShape 47"/>
            <p:cNvSpPr/>
            <p:nvPr/>
          </p:nvSpPr>
          <p:spPr>
            <a:xfrm>
              <a:off x="2802600" y="46609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3" name="CustomShape 48"/>
            <p:cNvSpPr/>
            <p:nvPr/>
          </p:nvSpPr>
          <p:spPr>
            <a:xfrm>
              <a:off x="524088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4" name="CustomShape 49"/>
            <p:cNvSpPr/>
            <p:nvPr/>
          </p:nvSpPr>
          <p:spPr>
            <a:xfrm>
              <a:off x="52408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5" name="CustomShape 50"/>
            <p:cNvSpPr/>
            <p:nvPr/>
          </p:nvSpPr>
          <p:spPr>
            <a:xfrm>
              <a:off x="34120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6" name="CustomShape 51"/>
            <p:cNvSpPr/>
            <p:nvPr/>
          </p:nvSpPr>
          <p:spPr>
            <a:xfrm>
              <a:off x="402156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7" name="CustomShape 52"/>
            <p:cNvSpPr/>
            <p:nvPr/>
          </p:nvSpPr>
          <p:spPr>
            <a:xfrm>
              <a:off x="280260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8" name="CustomShape 53"/>
            <p:cNvSpPr/>
            <p:nvPr/>
          </p:nvSpPr>
          <p:spPr>
            <a:xfrm>
              <a:off x="280260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59" name="CustomShape 54"/>
            <p:cNvSpPr/>
            <p:nvPr/>
          </p:nvSpPr>
          <p:spPr>
            <a:xfrm>
              <a:off x="463140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0" name="CustomShape 55"/>
            <p:cNvSpPr/>
            <p:nvPr/>
          </p:nvSpPr>
          <p:spPr>
            <a:xfrm>
              <a:off x="524088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1" name="CustomShape 56"/>
            <p:cNvSpPr/>
            <p:nvPr/>
          </p:nvSpPr>
          <p:spPr>
            <a:xfrm>
              <a:off x="28026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2" name="CustomShape 57"/>
            <p:cNvSpPr/>
            <p:nvPr/>
          </p:nvSpPr>
          <p:spPr>
            <a:xfrm>
              <a:off x="3412080" y="46609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3" name="CustomShape 58"/>
            <p:cNvSpPr/>
            <p:nvPr/>
          </p:nvSpPr>
          <p:spPr>
            <a:xfrm>
              <a:off x="463140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4" name="CustomShape 59"/>
            <p:cNvSpPr/>
            <p:nvPr/>
          </p:nvSpPr>
          <p:spPr>
            <a:xfrm>
              <a:off x="402156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5" name="CustomShape 60"/>
            <p:cNvSpPr/>
            <p:nvPr/>
          </p:nvSpPr>
          <p:spPr>
            <a:xfrm>
              <a:off x="64602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6" name="CustomShape 61"/>
            <p:cNvSpPr/>
            <p:nvPr/>
          </p:nvSpPr>
          <p:spPr>
            <a:xfrm>
              <a:off x="585036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7" name="CustomShape 62"/>
            <p:cNvSpPr/>
            <p:nvPr/>
          </p:nvSpPr>
          <p:spPr>
            <a:xfrm>
              <a:off x="70696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8" name="CustomShape 63"/>
            <p:cNvSpPr/>
            <p:nvPr/>
          </p:nvSpPr>
          <p:spPr>
            <a:xfrm>
              <a:off x="585036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69" name="CustomShape 64"/>
            <p:cNvSpPr/>
            <p:nvPr/>
          </p:nvSpPr>
          <p:spPr>
            <a:xfrm>
              <a:off x="402156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0" name="CustomShape 65"/>
            <p:cNvSpPr/>
            <p:nvPr/>
          </p:nvSpPr>
          <p:spPr>
            <a:xfrm>
              <a:off x="46314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1" name="CustomShape 66"/>
            <p:cNvSpPr/>
            <p:nvPr/>
          </p:nvSpPr>
          <p:spPr>
            <a:xfrm>
              <a:off x="64602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2" name="CustomShape 67"/>
            <p:cNvSpPr/>
            <p:nvPr/>
          </p:nvSpPr>
          <p:spPr>
            <a:xfrm>
              <a:off x="52408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3" name="CustomShape 68"/>
            <p:cNvSpPr/>
            <p:nvPr/>
          </p:nvSpPr>
          <p:spPr>
            <a:xfrm>
              <a:off x="767916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4" name="CustomShape 69"/>
            <p:cNvSpPr/>
            <p:nvPr/>
          </p:nvSpPr>
          <p:spPr>
            <a:xfrm>
              <a:off x="70696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5" name="CustomShape 70"/>
            <p:cNvSpPr/>
            <p:nvPr/>
          </p:nvSpPr>
          <p:spPr>
            <a:xfrm>
              <a:off x="828900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6" name="CustomShape 71"/>
            <p:cNvSpPr/>
            <p:nvPr/>
          </p:nvSpPr>
          <p:spPr>
            <a:xfrm>
              <a:off x="828900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7" name="CustomShape 72"/>
            <p:cNvSpPr/>
            <p:nvPr/>
          </p:nvSpPr>
          <p:spPr>
            <a:xfrm>
              <a:off x="767916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8" name="CustomShape 73"/>
            <p:cNvSpPr/>
            <p:nvPr/>
          </p:nvSpPr>
          <p:spPr>
            <a:xfrm>
              <a:off x="8898480" y="28321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79" name="CustomShape 74"/>
            <p:cNvSpPr/>
            <p:nvPr/>
          </p:nvSpPr>
          <p:spPr>
            <a:xfrm>
              <a:off x="8898480" y="34416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80" name="CustomShape 75"/>
            <p:cNvSpPr/>
            <p:nvPr/>
          </p:nvSpPr>
          <p:spPr>
            <a:xfrm>
              <a:off x="8898480" y="527040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81" name="CustomShape 76"/>
            <p:cNvSpPr/>
            <p:nvPr/>
          </p:nvSpPr>
          <p:spPr>
            <a:xfrm>
              <a:off x="8898480" y="405144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82" name="CustomShape 77"/>
            <p:cNvSpPr/>
            <p:nvPr/>
          </p:nvSpPr>
          <p:spPr>
            <a:xfrm>
              <a:off x="8898480" y="4660920"/>
              <a:ext cx="3733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783" name="CustomShape 78"/>
          <p:cNvSpPr/>
          <p:nvPr/>
        </p:nvSpPr>
        <p:spPr>
          <a:xfrm>
            <a:off x="2743200" y="4572000"/>
            <a:ext cx="609120" cy="609120"/>
          </a:xfrm>
          <a:prstGeom prst="rect">
            <a:avLst/>
          </a:prstGeom>
          <a:solidFill>
            <a:schemeClr val="accent1"/>
          </a:solidFill>
          <a:ln w="284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7+0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784" name="Group 79"/>
          <p:cNvGrpSpPr/>
          <p:nvPr/>
        </p:nvGrpSpPr>
        <p:grpSpPr>
          <a:xfrm>
            <a:off x="2743200" y="3962520"/>
            <a:ext cx="1218600" cy="1828080"/>
            <a:chOff x="2743200" y="3962520"/>
            <a:chExt cx="1218600" cy="1828080"/>
          </a:xfrm>
        </p:grpSpPr>
        <p:sp>
          <p:nvSpPr>
            <p:cNvPr id="1785" name="CustomShape 80"/>
            <p:cNvSpPr/>
            <p:nvPr/>
          </p:nvSpPr>
          <p:spPr>
            <a:xfrm>
              <a:off x="2743200" y="396252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86" name="CustomShape 81"/>
            <p:cNvSpPr/>
            <p:nvPr/>
          </p:nvSpPr>
          <p:spPr>
            <a:xfrm>
              <a:off x="3352680" y="45720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87" name="CustomShape 82"/>
            <p:cNvSpPr/>
            <p:nvPr/>
          </p:nvSpPr>
          <p:spPr>
            <a:xfrm>
              <a:off x="274320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8+1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88" name="CustomShape 83"/>
            <p:cNvSpPr/>
            <p:nvPr/>
          </p:nvSpPr>
          <p:spPr>
            <a:xfrm>
              <a:off x="2743200" y="457200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7+0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789" name="Group 84"/>
          <p:cNvGrpSpPr/>
          <p:nvPr/>
        </p:nvGrpSpPr>
        <p:grpSpPr>
          <a:xfrm>
            <a:off x="2743200" y="3352680"/>
            <a:ext cx="609120" cy="1218960"/>
            <a:chOff x="2743200" y="3352680"/>
            <a:chExt cx="609120" cy="1218960"/>
          </a:xfrm>
        </p:grpSpPr>
        <p:sp>
          <p:nvSpPr>
            <p:cNvPr id="1790" name="CustomShape 85"/>
            <p:cNvSpPr/>
            <p:nvPr/>
          </p:nvSpPr>
          <p:spPr>
            <a:xfrm>
              <a:off x="2743200" y="33526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91" name="CustomShape 86"/>
            <p:cNvSpPr/>
            <p:nvPr/>
          </p:nvSpPr>
          <p:spPr>
            <a:xfrm>
              <a:off x="2743200" y="396252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6+1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792" name="Group 87"/>
          <p:cNvGrpSpPr/>
          <p:nvPr/>
        </p:nvGrpSpPr>
        <p:grpSpPr>
          <a:xfrm>
            <a:off x="3352680" y="4572000"/>
            <a:ext cx="609120" cy="1218600"/>
            <a:chOff x="3352680" y="4572000"/>
            <a:chExt cx="609120" cy="1218600"/>
          </a:xfrm>
        </p:grpSpPr>
        <p:sp>
          <p:nvSpPr>
            <p:cNvPr id="1793" name="CustomShape 88"/>
            <p:cNvSpPr/>
            <p:nvPr/>
          </p:nvSpPr>
          <p:spPr>
            <a:xfrm>
              <a:off x="335268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94" name="CustomShape 89"/>
            <p:cNvSpPr/>
            <p:nvPr/>
          </p:nvSpPr>
          <p:spPr>
            <a:xfrm>
              <a:off x="3352680" y="457200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6+1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1795" name="CustomShape 90"/>
          <p:cNvSpPr/>
          <p:nvPr/>
        </p:nvSpPr>
        <p:spPr>
          <a:xfrm>
            <a:off x="2743200" y="5181480"/>
            <a:ext cx="609120" cy="609120"/>
          </a:xfrm>
          <a:prstGeom prst="rect">
            <a:avLst/>
          </a:prstGeom>
          <a:solidFill>
            <a:srgbClr val="c0c0c0"/>
          </a:solidFill>
          <a:ln w="284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8+1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796" name="Group 91"/>
          <p:cNvGrpSpPr/>
          <p:nvPr/>
        </p:nvGrpSpPr>
        <p:grpSpPr>
          <a:xfrm>
            <a:off x="2743200" y="2743200"/>
            <a:ext cx="609120" cy="1218600"/>
            <a:chOff x="2743200" y="2743200"/>
            <a:chExt cx="609120" cy="1218600"/>
          </a:xfrm>
        </p:grpSpPr>
        <p:sp>
          <p:nvSpPr>
            <p:cNvPr id="1797" name="CustomShape 92"/>
            <p:cNvSpPr/>
            <p:nvPr/>
          </p:nvSpPr>
          <p:spPr>
            <a:xfrm>
              <a:off x="2743200" y="33526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798" name="CustomShape 93"/>
            <p:cNvSpPr/>
            <p:nvPr/>
          </p:nvSpPr>
          <p:spPr>
            <a:xfrm>
              <a:off x="2743200" y="27432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8+3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799" name="Group 94"/>
          <p:cNvGrpSpPr/>
          <p:nvPr/>
        </p:nvGrpSpPr>
        <p:grpSpPr>
          <a:xfrm>
            <a:off x="3352680" y="5181480"/>
            <a:ext cx="1218960" cy="609120"/>
            <a:chOff x="3352680" y="5181480"/>
            <a:chExt cx="1218960" cy="609120"/>
          </a:xfrm>
        </p:grpSpPr>
        <p:sp>
          <p:nvSpPr>
            <p:cNvPr id="1800" name="CustomShape 95"/>
            <p:cNvSpPr/>
            <p:nvPr/>
          </p:nvSpPr>
          <p:spPr>
            <a:xfrm>
              <a:off x="3352680" y="51814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7+2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01" name="CustomShape 96"/>
            <p:cNvSpPr/>
            <p:nvPr/>
          </p:nvSpPr>
          <p:spPr>
            <a:xfrm>
              <a:off x="396252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6+3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02" name="Group 97"/>
          <p:cNvGrpSpPr/>
          <p:nvPr/>
        </p:nvGrpSpPr>
        <p:grpSpPr>
          <a:xfrm>
            <a:off x="3962520" y="5181480"/>
            <a:ext cx="1218600" cy="609120"/>
            <a:chOff x="3962520" y="5181480"/>
            <a:chExt cx="1218600" cy="609120"/>
          </a:xfrm>
        </p:grpSpPr>
        <p:sp>
          <p:nvSpPr>
            <p:cNvPr id="1803" name="CustomShape 98"/>
            <p:cNvSpPr/>
            <p:nvPr/>
          </p:nvSpPr>
          <p:spPr>
            <a:xfrm>
              <a:off x="3962520" y="51814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04" name="CustomShape 99"/>
            <p:cNvSpPr/>
            <p:nvPr/>
          </p:nvSpPr>
          <p:spPr>
            <a:xfrm>
              <a:off x="457200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5+4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05" name="Group 100"/>
          <p:cNvGrpSpPr/>
          <p:nvPr/>
        </p:nvGrpSpPr>
        <p:grpSpPr>
          <a:xfrm>
            <a:off x="4572000" y="5181480"/>
            <a:ext cx="1218600" cy="609120"/>
            <a:chOff x="4572000" y="5181480"/>
            <a:chExt cx="1218600" cy="609120"/>
          </a:xfrm>
        </p:grpSpPr>
        <p:sp>
          <p:nvSpPr>
            <p:cNvPr id="1806" name="CustomShape 101"/>
            <p:cNvSpPr/>
            <p:nvPr/>
          </p:nvSpPr>
          <p:spPr>
            <a:xfrm>
              <a:off x="4572000" y="51814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5+4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07" name="CustomShape 102"/>
            <p:cNvSpPr/>
            <p:nvPr/>
          </p:nvSpPr>
          <p:spPr>
            <a:xfrm>
              <a:off x="518148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4+5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08" name="Group 103"/>
          <p:cNvGrpSpPr/>
          <p:nvPr/>
        </p:nvGrpSpPr>
        <p:grpSpPr>
          <a:xfrm>
            <a:off x="5181480" y="5181480"/>
            <a:ext cx="1218960" cy="609120"/>
            <a:chOff x="5181480" y="5181480"/>
            <a:chExt cx="1218960" cy="609120"/>
          </a:xfrm>
        </p:grpSpPr>
        <p:sp>
          <p:nvSpPr>
            <p:cNvPr id="1809" name="CustomShape 104"/>
            <p:cNvSpPr/>
            <p:nvPr/>
          </p:nvSpPr>
          <p:spPr>
            <a:xfrm>
              <a:off x="5181480" y="51814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4+5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10" name="CustomShape 105"/>
            <p:cNvSpPr/>
            <p:nvPr/>
          </p:nvSpPr>
          <p:spPr>
            <a:xfrm>
              <a:off x="579132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3+6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11" name="Group 106"/>
          <p:cNvGrpSpPr/>
          <p:nvPr/>
        </p:nvGrpSpPr>
        <p:grpSpPr>
          <a:xfrm>
            <a:off x="5791320" y="5181480"/>
            <a:ext cx="1218600" cy="609120"/>
            <a:chOff x="5791320" y="5181480"/>
            <a:chExt cx="1218600" cy="609120"/>
          </a:xfrm>
        </p:grpSpPr>
        <p:sp>
          <p:nvSpPr>
            <p:cNvPr id="1812" name="CustomShape 107"/>
            <p:cNvSpPr/>
            <p:nvPr/>
          </p:nvSpPr>
          <p:spPr>
            <a:xfrm>
              <a:off x="5791320" y="51814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3+6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13" name="CustomShape 108"/>
            <p:cNvSpPr/>
            <p:nvPr/>
          </p:nvSpPr>
          <p:spPr>
            <a:xfrm>
              <a:off x="640080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2+7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14" name="Group 109"/>
          <p:cNvGrpSpPr/>
          <p:nvPr/>
        </p:nvGrpSpPr>
        <p:grpSpPr>
          <a:xfrm>
            <a:off x="2743200" y="2743200"/>
            <a:ext cx="1218600" cy="609120"/>
            <a:chOff x="2743200" y="2743200"/>
            <a:chExt cx="1218600" cy="609120"/>
          </a:xfrm>
        </p:grpSpPr>
        <p:sp>
          <p:nvSpPr>
            <p:cNvPr id="1815" name="CustomShape 110"/>
            <p:cNvSpPr/>
            <p:nvPr/>
          </p:nvSpPr>
          <p:spPr>
            <a:xfrm>
              <a:off x="2743200" y="274320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8+3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16" name="CustomShape 111"/>
            <p:cNvSpPr/>
            <p:nvPr/>
          </p:nvSpPr>
          <p:spPr>
            <a:xfrm>
              <a:off x="3352680" y="27432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7+4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17" name="Group 112"/>
          <p:cNvGrpSpPr/>
          <p:nvPr/>
        </p:nvGrpSpPr>
        <p:grpSpPr>
          <a:xfrm>
            <a:off x="3352680" y="2743200"/>
            <a:ext cx="1218960" cy="609120"/>
            <a:chOff x="3352680" y="2743200"/>
            <a:chExt cx="1218960" cy="609120"/>
          </a:xfrm>
        </p:grpSpPr>
        <p:sp>
          <p:nvSpPr>
            <p:cNvPr id="1818" name="CustomShape 113"/>
            <p:cNvSpPr/>
            <p:nvPr/>
          </p:nvSpPr>
          <p:spPr>
            <a:xfrm>
              <a:off x="3352680" y="274320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7+4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19" name="CustomShape 114"/>
            <p:cNvSpPr/>
            <p:nvPr/>
          </p:nvSpPr>
          <p:spPr>
            <a:xfrm>
              <a:off x="3962520" y="27432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6+5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20" name="Group 115"/>
          <p:cNvGrpSpPr/>
          <p:nvPr/>
        </p:nvGrpSpPr>
        <p:grpSpPr>
          <a:xfrm>
            <a:off x="3962520" y="2743200"/>
            <a:ext cx="1218600" cy="1218600"/>
            <a:chOff x="3962520" y="2743200"/>
            <a:chExt cx="1218600" cy="1218600"/>
          </a:xfrm>
        </p:grpSpPr>
        <p:sp>
          <p:nvSpPr>
            <p:cNvPr id="1821" name="CustomShape 116"/>
            <p:cNvSpPr/>
            <p:nvPr/>
          </p:nvSpPr>
          <p:spPr>
            <a:xfrm>
              <a:off x="3962520" y="33526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5+6</a:t>
              </a:r>
              <a:endParaRPr b="0" lang="en-IN" sz="2400" spc="-1" strike="noStrike">
                <a:latin typeface="Arial"/>
              </a:endParaRPr>
            </a:p>
          </p:txBody>
        </p:sp>
        <p:grpSp>
          <p:nvGrpSpPr>
            <p:cNvPr id="1822" name="Group 117"/>
            <p:cNvGrpSpPr/>
            <p:nvPr/>
          </p:nvGrpSpPr>
          <p:grpSpPr>
            <a:xfrm>
              <a:off x="3962520" y="2743200"/>
              <a:ext cx="1218600" cy="609120"/>
              <a:chOff x="3962520" y="2743200"/>
              <a:chExt cx="1218600" cy="609120"/>
            </a:xfrm>
          </p:grpSpPr>
          <p:sp>
            <p:nvSpPr>
              <p:cNvPr id="1823" name="CustomShape 118"/>
              <p:cNvSpPr/>
              <p:nvPr/>
            </p:nvSpPr>
            <p:spPr>
              <a:xfrm>
                <a:off x="3962520" y="2743200"/>
                <a:ext cx="609120" cy="609120"/>
              </a:xfrm>
              <a:prstGeom prst="rect">
                <a:avLst/>
              </a:prstGeom>
              <a:solidFill>
                <a:srgbClr val="c0c0c0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6+3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1824" name="CustomShape 119"/>
              <p:cNvSpPr/>
              <p:nvPr/>
            </p:nvSpPr>
            <p:spPr>
              <a:xfrm>
                <a:off x="4572000" y="2743200"/>
                <a:ext cx="609120" cy="609120"/>
              </a:xfrm>
              <a:prstGeom prst="rect">
                <a:avLst/>
              </a:prstGeom>
              <a:solidFill>
                <a:schemeClr val="accent1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5+6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</p:grpSp>
      <p:grpSp>
        <p:nvGrpSpPr>
          <p:cNvPr id="1825" name="Group 120"/>
          <p:cNvGrpSpPr/>
          <p:nvPr/>
        </p:nvGrpSpPr>
        <p:grpSpPr>
          <a:xfrm>
            <a:off x="6400800" y="5181480"/>
            <a:ext cx="1218600" cy="609120"/>
            <a:chOff x="6400800" y="5181480"/>
            <a:chExt cx="1218600" cy="609120"/>
          </a:xfrm>
        </p:grpSpPr>
        <p:sp>
          <p:nvSpPr>
            <p:cNvPr id="1826" name="CustomShape 121"/>
            <p:cNvSpPr/>
            <p:nvPr/>
          </p:nvSpPr>
          <p:spPr>
            <a:xfrm>
              <a:off x="6400800" y="51814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2+7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27" name="CustomShape 122"/>
            <p:cNvSpPr/>
            <p:nvPr/>
          </p:nvSpPr>
          <p:spPr>
            <a:xfrm>
              <a:off x="7010280" y="51814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3+8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28" name="Group 123"/>
          <p:cNvGrpSpPr/>
          <p:nvPr/>
        </p:nvGrpSpPr>
        <p:grpSpPr>
          <a:xfrm>
            <a:off x="4572000" y="2743200"/>
            <a:ext cx="1218600" cy="1218600"/>
            <a:chOff x="4572000" y="2743200"/>
            <a:chExt cx="1218600" cy="1218600"/>
          </a:xfrm>
        </p:grpSpPr>
        <p:sp>
          <p:nvSpPr>
            <p:cNvPr id="1829" name="CustomShape 124"/>
            <p:cNvSpPr/>
            <p:nvPr/>
          </p:nvSpPr>
          <p:spPr>
            <a:xfrm>
              <a:off x="4572000" y="33526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4+7</a:t>
              </a:r>
              <a:endParaRPr b="0" lang="en-IN" sz="2400" spc="-1" strike="noStrike">
                <a:latin typeface="Arial"/>
              </a:endParaRPr>
            </a:p>
          </p:txBody>
        </p:sp>
        <p:grpSp>
          <p:nvGrpSpPr>
            <p:cNvPr id="1830" name="Group 125"/>
            <p:cNvGrpSpPr/>
            <p:nvPr/>
          </p:nvGrpSpPr>
          <p:grpSpPr>
            <a:xfrm>
              <a:off x="4572000" y="2743200"/>
              <a:ext cx="1218600" cy="609120"/>
              <a:chOff x="4572000" y="2743200"/>
              <a:chExt cx="1218600" cy="609120"/>
            </a:xfrm>
          </p:grpSpPr>
          <p:sp>
            <p:nvSpPr>
              <p:cNvPr id="1831" name="CustomShape 126"/>
              <p:cNvSpPr/>
              <p:nvPr/>
            </p:nvSpPr>
            <p:spPr>
              <a:xfrm>
                <a:off x="4572000" y="2743200"/>
                <a:ext cx="609120" cy="609120"/>
              </a:xfrm>
              <a:prstGeom prst="rect">
                <a:avLst/>
              </a:prstGeom>
              <a:solidFill>
                <a:srgbClr val="c0c0c0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5+6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1832" name="CustomShape 127"/>
              <p:cNvSpPr/>
              <p:nvPr/>
            </p:nvSpPr>
            <p:spPr>
              <a:xfrm>
                <a:off x="5181480" y="2743200"/>
                <a:ext cx="609120" cy="609120"/>
              </a:xfrm>
              <a:prstGeom prst="rect">
                <a:avLst/>
              </a:prstGeom>
              <a:solidFill>
                <a:schemeClr val="accent1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4+7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</p:grpSp>
      <p:grpSp>
        <p:nvGrpSpPr>
          <p:cNvPr id="1833" name="Group 128"/>
          <p:cNvGrpSpPr/>
          <p:nvPr/>
        </p:nvGrpSpPr>
        <p:grpSpPr>
          <a:xfrm>
            <a:off x="5181480" y="2743200"/>
            <a:ext cx="1218960" cy="1218600"/>
            <a:chOff x="5181480" y="2743200"/>
            <a:chExt cx="1218960" cy="1218600"/>
          </a:xfrm>
        </p:grpSpPr>
        <p:sp>
          <p:nvSpPr>
            <p:cNvPr id="1834" name="CustomShape 129"/>
            <p:cNvSpPr/>
            <p:nvPr/>
          </p:nvSpPr>
          <p:spPr>
            <a:xfrm>
              <a:off x="5181480" y="335268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3+8</a:t>
              </a:r>
              <a:endParaRPr b="0" lang="en-IN" sz="2400" spc="-1" strike="noStrike">
                <a:latin typeface="Arial"/>
              </a:endParaRPr>
            </a:p>
          </p:txBody>
        </p:sp>
        <p:grpSp>
          <p:nvGrpSpPr>
            <p:cNvPr id="1835" name="Group 130"/>
            <p:cNvGrpSpPr/>
            <p:nvPr/>
          </p:nvGrpSpPr>
          <p:grpSpPr>
            <a:xfrm>
              <a:off x="5181480" y="2743200"/>
              <a:ext cx="1218960" cy="609120"/>
              <a:chOff x="5181480" y="2743200"/>
              <a:chExt cx="1218960" cy="609120"/>
            </a:xfrm>
          </p:grpSpPr>
          <p:sp>
            <p:nvSpPr>
              <p:cNvPr id="1836" name="CustomShape 131"/>
              <p:cNvSpPr/>
              <p:nvPr/>
            </p:nvSpPr>
            <p:spPr>
              <a:xfrm>
                <a:off x="5181480" y="2743200"/>
                <a:ext cx="609120" cy="609120"/>
              </a:xfrm>
              <a:prstGeom prst="rect">
                <a:avLst/>
              </a:prstGeom>
              <a:solidFill>
                <a:srgbClr val="c0c0c0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4+7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1837" name="CustomShape 132"/>
              <p:cNvSpPr/>
              <p:nvPr/>
            </p:nvSpPr>
            <p:spPr>
              <a:xfrm>
                <a:off x="5791320" y="2743200"/>
                <a:ext cx="609120" cy="609120"/>
              </a:xfrm>
              <a:prstGeom prst="rect">
                <a:avLst/>
              </a:prstGeom>
              <a:solidFill>
                <a:schemeClr val="accent1"/>
              </a:solidFill>
              <a:ln w="2844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</a:rPr>
                  <a:t>3+8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</p:grpSp>
      <p:grpSp>
        <p:nvGrpSpPr>
          <p:cNvPr id="1838" name="Group 133"/>
          <p:cNvGrpSpPr/>
          <p:nvPr/>
        </p:nvGrpSpPr>
        <p:grpSpPr>
          <a:xfrm>
            <a:off x="5791320" y="2743200"/>
            <a:ext cx="1218600" cy="609120"/>
            <a:chOff x="5791320" y="2743200"/>
            <a:chExt cx="1218600" cy="609120"/>
          </a:xfrm>
        </p:grpSpPr>
        <p:sp>
          <p:nvSpPr>
            <p:cNvPr id="1839" name="CustomShape 134"/>
            <p:cNvSpPr/>
            <p:nvPr/>
          </p:nvSpPr>
          <p:spPr>
            <a:xfrm>
              <a:off x="5791320" y="274320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3+8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40" name="CustomShape 135"/>
            <p:cNvSpPr/>
            <p:nvPr/>
          </p:nvSpPr>
          <p:spPr>
            <a:xfrm>
              <a:off x="6400800" y="27432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2+9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41" name="Group 136"/>
          <p:cNvGrpSpPr/>
          <p:nvPr/>
        </p:nvGrpSpPr>
        <p:grpSpPr>
          <a:xfrm>
            <a:off x="6400800" y="2743200"/>
            <a:ext cx="1218600" cy="609120"/>
            <a:chOff x="6400800" y="2743200"/>
            <a:chExt cx="1218600" cy="609120"/>
          </a:xfrm>
        </p:grpSpPr>
        <p:sp>
          <p:nvSpPr>
            <p:cNvPr id="1842" name="CustomShape 137"/>
            <p:cNvSpPr/>
            <p:nvPr/>
          </p:nvSpPr>
          <p:spPr>
            <a:xfrm>
              <a:off x="6400800" y="274320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2+9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43" name="CustomShape 138"/>
            <p:cNvSpPr/>
            <p:nvPr/>
          </p:nvSpPr>
          <p:spPr>
            <a:xfrm>
              <a:off x="7010280" y="274320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3+10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1844" name="Group 139"/>
          <p:cNvGrpSpPr/>
          <p:nvPr/>
        </p:nvGrpSpPr>
        <p:grpSpPr>
          <a:xfrm>
            <a:off x="5181480" y="3352680"/>
            <a:ext cx="609120" cy="1218960"/>
            <a:chOff x="5181480" y="3352680"/>
            <a:chExt cx="609120" cy="1218960"/>
          </a:xfrm>
        </p:grpSpPr>
        <p:sp>
          <p:nvSpPr>
            <p:cNvPr id="1845" name="CustomShape 140"/>
            <p:cNvSpPr/>
            <p:nvPr/>
          </p:nvSpPr>
          <p:spPr>
            <a:xfrm>
              <a:off x="5181480" y="396252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2+9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46" name="CustomShape 141"/>
            <p:cNvSpPr/>
            <p:nvPr/>
          </p:nvSpPr>
          <p:spPr>
            <a:xfrm>
              <a:off x="5181480" y="335268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3+8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847" name="Group 142"/>
          <p:cNvGrpSpPr/>
          <p:nvPr/>
        </p:nvGrpSpPr>
        <p:grpSpPr>
          <a:xfrm>
            <a:off x="5181480" y="3962520"/>
            <a:ext cx="1218960" cy="609120"/>
            <a:chOff x="5181480" y="3962520"/>
            <a:chExt cx="1218960" cy="609120"/>
          </a:xfrm>
        </p:grpSpPr>
        <p:sp>
          <p:nvSpPr>
            <p:cNvPr id="1848" name="CustomShape 143"/>
            <p:cNvSpPr/>
            <p:nvPr/>
          </p:nvSpPr>
          <p:spPr>
            <a:xfrm>
              <a:off x="5181480" y="396252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2+9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1849" name="CustomShape 144"/>
            <p:cNvSpPr/>
            <p:nvPr/>
          </p:nvSpPr>
          <p:spPr>
            <a:xfrm>
              <a:off x="5791320" y="396252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1+10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1850" name="Group 145"/>
          <p:cNvGrpSpPr/>
          <p:nvPr/>
        </p:nvGrpSpPr>
        <p:grpSpPr>
          <a:xfrm>
            <a:off x="5791320" y="3962520"/>
            <a:ext cx="1218600" cy="609120"/>
            <a:chOff x="5791320" y="3962520"/>
            <a:chExt cx="1218600" cy="609120"/>
          </a:xfrm>
        </p:grpSpPr>
        <p:sp>
          <p:nvSpPr>
            <p:cNvPr id="1851" name="CustomShape 146"/>
            <p:cNvSpPr/>
            <p:nvPr/>
          </p:nvSpPr>
          <p:spPr>
            <a:xfrm>
              <a:off x="5791320" y="3962520"/>
              <a:ext cx="609120" cy="609120"/>
            </a:xfrm>
            <a:prstGeom prst="rect">
              <a:avLst/>
            </a:prstGeom>
            <a:solidFill>
              <a:srgbClr val="c0c0c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1+10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852" name="CustomShape 147"/>
            <p:cNvSpPr/>
            <p:nvPr/>
          </p:nvSpPr>
          <p:spPr>
            <a:xfrm>
              <a:off x="6400800" y="3962520"/>
              <a:ext cx="609120" cy="609120"/>
            </a:xfrm>
            <a:prstGeom prst="rect">
              <a:avLst/>
            </a:prstGeom>
            <a:solidFill>
              <a:schemeClr val="accent1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0+11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1853" name="CustomShape 148"/>
          <p:cNvSpPr/>
          <p:nvPr/>
        </p:nvSpPr>
        <p:spPr>
          <a:xfrm>
            <a:off x="6400800" y="3962520"/>
            <a:ext cx="609120" cy="609120"/>
          </a:xfrm>
          <a:prstGeom prst="rect">
            <a:avLst/>
          </a:prstGeom>
          <a:solidFill>
            <a:srgbClr val="c0c0c0"/>
          </a:solidFill>
          <a:ln w="284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0+11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54" name="TextShape 149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Robot Navigation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4" dur="indefinite" restart="never" nodeType="tmRoot">
          <p:childTnLst>
            <p:seq>
              <p:cTn id="485" dur="indefinite" nodeType="mainSeq">
                <p:childTnLst>
                  <p:par>
                    <p:cTn id="486" nodeType="clickEffect" fill="hold">
                      <p:stCondLst>
                        <p:cond delay="indefinite"/>
                      </p:stCondLst>
                      <p:childTnLst>
                        <p:par>
                          <p:cTn id="48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nodeType="clickEffect" fill="hold">
                      <p:stCondLst>
                        <p:cond delay="indefinite"/>
                      </p:stCondLst>
                      <p:childTnLst>
                        <p:par>
                          <p:cTn id="49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nodeType="clickEffect" fill="hold">
                      <p:stCondLst>
                        <p:cond delay="indefinite"/>
                      </p:stCondLst>
                      <p:childTnLst>
                        <p:par>
                          <p:cTn id="4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nodeType="clickEffect" fill="hold">
                      <p:stCondLst>
                        <p:cond delay="indefinite"/>
                      </p:stCondLst>
                      <p:childTnLst>
                        <p:par>
                          <p:cTn id="49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nodeType="clickEffect" fill="hold">
                      <p:stCondLst>
                        <p:cond delay="indefinite"/>
                      </p:stCondLst>
                      <p:childTnLst>
                        <p:par>
                          <p:cTn id="50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nodeType="clickEffect" fill="hold">
                      <p:stCondLst>
                        <p:cond delay="indefinite"/>
                      </p:stCondLst>
                      <p:childTnLst>
                        <p:par>
                          <p:cTn id="50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nodeType="clickEffect" fill="hold">
                      <p:stCondLst>
                        <p:cond delay="indefinite"/>
                      </p:stCondLst>
                      <p:childTnLst>
                        <p:par>
                          <p:cTn id="5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nodeType="clickEffect" fill="hold">
                      <p:stCondLst>
                        <p:cond delay="indefinite"/>
                      </p:stCondLst>
                      <p:childTnLst>
                        <p:par>
                          <p:cTn id="51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nodeType="clickEffect" fill="hold">
                      <p:stCondLst>
                        <p:cond delay="indefinite"/>
                      </p:stCondLst>
                      <p:childTnLst>
                        <p:par>
                          <p:cTn id="5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nodeType="clickEffect" fill="hold">
                      <p:stCondLst>
                        <p:cond delay="indefinite"/>
                      </p:stCondLst>
                      <p:childTnLst>
                        <p:par>
                          <p:cTn id="52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nodeType="clickEffect" fill="hold">
                      <p:stCondLst>
                        <p:cond delay="indefinite"/>
                      </p:stCondLst>
                      <p:childTnLst>
                        <p:par>
                          <p:cTn id="52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nodeType="clickEffect" fill="hold">
                      <p:stCondLst>
                        <p:cond delay="indefinite"/>
                      </p:stCondLst>
                      <p:childTnLst>
                        <p:par>
                          <p:cTn id="53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nodeType="clickEffect" fill="hold">
                      <p:stCondLst>
                        <p:cond delay="indefinite"/>
                      </p:stCondLst>
                      <p:childTnLst>
                        <p:par>
                          <p:cTn id="53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nodeType="clickEffect" fill="hold">
                      <p:stCondLst>
                        <p:cond delay="indefinite"/>
                      </p:stCondLst>
                      <p:childTnLst>
                        <p:par>
                          <p:cTn id="53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nodeType="clickEffect" fill="hold">
                      <p:stCondLst>
                        <p:cond delay="indefinite"/>
                      </p:stCondLst>
                      <p:childTnLst>
                        <p:par>
                          <p:cTn id="54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nodeType="clickEffect" fill="hold">
                      <p:stCondLst>
                        <p:cond delay="indefinite"/>
                      </p:stCondLst>
                      <p:childTnLst>
                        <p:par>
                          <p:cTn id="5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nodeType="clickEffect" fill="hold">
                      <p:stCondLst>
                        <p:cond delay="indefinite"/>
                      </p:stCondLst>
                      <p:childTnLst>
                        <p:par>
                          <p:cTn id="5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nodeType="clickEffect" fill="hold">
                      <p:stCondLst>
                        <p:cond delay="indefinite"/>
                      </p:stCondLst>
                      <p:childTnLst>
                        <p:par>
                          <p:cTn id="55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nodeType="clickEffect" fill="hold">
                      <p:stCondLst>
                        <p:cond delay="indefinite"/>
                      </p:stCondLst>
                      <p:childTnLst>
                        <p:par>
                          <p:cTn id="55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nodeType="clickEffect" fill="hold">
                      <p:stCondLst>
                        <p:cond delay="indefinite"/>
                      </p:stCondLst>
                      <p:childTnLst>
                        <p:par>
                          <p:cTn id="56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nodeType="clickEffect" fill="hold">
                      <p:stCondLst>
                        <p:cond delay="indefinite"/>
                      </p:stCondLst>
                      <p:childTnLst>
                        <p:par>
                          <p:cTn id="56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nodeType="clickEffect" fill="hold">
                      <p:stCondLst>
                        <p:cond delay="indefinite"/>
                      </p:stCondLst>
                      <p:childTnLst>
                        <p:par>
                          <p:cTn id="57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nodeType="clickEffect" fill="hold">
                      <p:stCondLst>
                        <p:cond delay="indefinite"/>
                      </p:stCondLst>
                      <p:childTnLst>
                        <p:par>
                          <p:cTn id="57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to create an admissible h?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6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An admissible heuristic can usually be seen as the cost of an optimal solution to a </a:t>
            </a:r>
            <a:r>
              <a:rPr b="0" lang="en-US" sz="2800" spc="-1" strike="noStrike">
                <a:solidFill>
                  <a:srgbClr val="990033"/>
                </a:solidFill>
                <a:latin typeface="Calibri"/>
              </a:rPr>
              <a:t>relaxed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problem (one obtained by removing constraints)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2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In robot navigation: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Manhattan distance corresponds to removing the obstacles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Char char="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Euclidean distance corresponds to removing both the obstacles and the constraint that the robot moves on a grid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More on this topic later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Recap: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152280" y="1981080"/>
            <a:ext cx="7695720" cy="32000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Search tree: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Nodes: represent plans for reaching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Plans have costs (sum of action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costs)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Search algorithm: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Systematically builds a search tree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Chooses an ordering of the fringe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(unexplored nodes)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Optimal: finds least-cost plans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1"/>
          <a:srcRect l="10390" t="26189" r="4596" b="7147"/>
          <a:stretch/>
        </p:blipFill>
        <p:spPr>
          <a:xfrm>
            <a:off x="6696000" y="1600200"/>
            <a:ext cx="5419440" cy="349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Admissible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1859" name="Picture 2" descr=""/>
          <p:cNvPicPr/>
          <p:nvPr/>
        </p:nvPicPr>
        <p:blipFill>
          <a:blip r:embed="rId1"/>
          <a:stretch/>
        </p:blipFill>
        <p:spPr>
          <a:xfrm>
            <a:off x="2896560" y="1219320"/>
            <a:ext cx="6398640" cy="48322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Idea: Admissibility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1862" name="Picture 2" descr=""/>
          <p:cNvPicPr/>
          <p:nvPr/>
        </p:nvPicPr>
        <p:blipFill>
          <a:blip r:embed="rId1"/>
          <a:stretch/>
        </p:blipFill>
        <p:spPr>
          <a:xfrm>
            <a:off x="537120" y="1143000"/>
            <a:ext cx="5554800" cy="4076280"/>
          </a:xfrm>
          <a:prstGeom prst="rect">
            <a:avLst/>
          </a:prstGeom>
          <a:ln w="9360">
            <a:noFill/>
          </a:ln>
        </p:spPr>
      </p:pic>
      <p:pic>
        <p:nvPicPr>
          <p:cNvPr id="1863" name="Picture 2" descr=""/>
          <p:cNvPicPr/>
          <p:nvPr/>
        </p:nvPicPr>
        <p:blipFill>
          <a:blip r:embed="rId2"/>
          <a:stretch/>
        </p:blipFill>
        <p:spPr>
          <a:xfrm>
            <a:off x="6401520" y="1143000"/>
            <a:ext cx="5397120" cy="4075920"/>
          </a:xfrm>
          <a:prstGeom prst="rect">
            <a:avLst/>
          </a:prstGeom>
          <a:ln w="9360">
            <a:noFill/>
          </a:ln>
        </p:spPr>
      </p:pic>
      <p:sp>
        <p:nvSpPr>
          <p:cNvPr id="1864" name="CustomShape 3"/>
          <p:cNvSpPr/>
          <p:nvPr/>
        </p:nvSpPr>
        <p:spPr>
          <a:xfrm>
            <a:off x="457200" y="5257800"/>
            <a:ext cx="556236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Inadmissible (pessimistic) heuristics break optimality by trapping good plans on the fringe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865" name="CustomShape 4"/>
          <p:cNvSpPr/>
          <p:nvPr/>
        </p:nvSpPr>
        <p:spPr>
          <a:xfrm>
            <a:off x="6477120" y="5257800"/>
            <a:ext cx="556236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Admissible (optimistic) heuristics slow down bad plans but never outweigh true costs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Admissible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7" name="TextShape 2"/>
          <p:cNvSpPr txBox="1"/>
          <p:nvPr/>
        </p:nvSpPr>
        <p:spPr>
          <a:xfrm>
            <a:off x="457200" y="1219320"/>
            <a:ext cx="11277360" cy="4876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 heuristic </a:t>
            </a:r>
            <a:r>
              <a:rPr b="0" i="1" lang="en-US" sz="3200" spc="-1" strike="noStrike">
                <a:solidFill>
                  <a:srgbClr val="c00000"/>
                </a:solidFill>
                <a:latin typeface="Times New Roman"/>
              </a:rPr>
              <a:t>h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is 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</a:rPr>
              <a:t>admissible</a:t>
            </a:r>
            <a:r>
              <a:rPr b="0" i="1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(optimistic) if: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where               is the true cost to a nearest goal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Examples: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1868" name="Picture 19" descr="txp_fig"/>
          <p:cNvPicPr/>
          <p:nvPr/>
        </p:nvPicPr>
        <p:blipFill>
          <a:blip r:embed="rId1"/>
          <a:stretch/>
        </p:blipFill>
        <p:spPr>
          <a:xfrm>
            <a:off x="4343400" y="2133720"/>
            <a:ext cx="3130560" cy="402840"/>
          </a:xfrm>
          <a:prstGeom prst="rect">
            <a:avLst/>
          </a:prstGeom>
          <a:ln>
            <a:noFill/>
          </a:ln>
        </p:spPr>
      </p:pic>
      <p:pic>
        <p:nvPicPr>
          <p:cNvPr id="1869" name="Picture 8" descr="txp_fig"/>
          <p:cNvPicPr/>
          <p:nvPr/>
        </p:nvPicPr>
        <p:blipFill>
          <a:blip r:embed="rId2"/>
          <a:stretch/>
        </p:blipFill>
        <p:spPr>
          <a:xfrm>
            <a:off x="2133720" y="2949480"/>
            <a:ext cx="979200" cy="402840"/>
          </a:xfrm>
          <a:prstGeom prst="rect">
            <a:avLst/>
          </a:prstGeom>
          <a:ln w="9360">
            <a:noFill/>
          </a:ln>
        </p:spPr>
      </p:pic>
      <p:grpSp>
        <p:nvGrpSpPr>
          <p:cNvPr id="1870" name="Group 3"/>
          <p:cNvGrpSpPr/>
          <p:nvPr/>
        </p:nvGrpSpPr>
        <p:grpSpPr>
          <a:xfrm>
            <a:off x="3314880" y="3962520"/>
            <a:ext cx="2663640" cy="1196640"/>
            <a:chOff x="3314880" y="3962520"/>
            <a:chExt cx="2663640" cy="1196640"/>
          </a:xfrm>
        </p:grpSpPr>
        <p:pic>
          <p:nvPicPr>
            <p:cNvPr id="1871" name="Picture 2" descr="Z:\Shared with PC\smallMaze.png"/>
            <p:cNvPicPr/>
            <p:nvPr/>
          </p:nvPicPr>
          <p:blipFill>
            <a:blip r:embed="rId3"/>
            <a:stretch/>
          </p:blipFill>
          <p:spPr>
            <a:xfrm>
              <a:off x="3314880" y="3962520"/>
              <a:ext cx="2663640" cy="119664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872" name="CustomShape 4"/>
            <p:cNvSpPr/>
            <p:nvPr/>
          </p:nvSpPr>
          <p:spPr>
            <a:xfrm flipV="1" rot="10800000">
              <a:off x="3543840" y="4401000"/>
              <a:ext cx="1125000" cy="1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73" name="CustomShape 5"/>
            <p:cNvSpPr/>
            <p:nvPr/>
          </p:nvSpPr>
          <p:spPr>
            <a:xfrm>
              <a:off x="3633120" y="4495320"/>
              <a:ext cx="673560" cy="5169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c00000"/>
                  </a:solidFill>
                  <a:latin typeface="Calibri"/>
                </a:rPr>
                <a:t>15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1874" name="CustomShape 6"/>
            <p:cNvSpPr/>
            <p:nvPr/>
          </p:nvSpPr>
          <p:spPr>
            <a:xfrm rot="5400000">
              <a:off x="3239640" y="4723560"/>
              <a:ext cx="60912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8" dur="indefinite" restart="never" nodeType="tmRoot">
          <p:childTnLst>
            <p:seq>
              <p:cTn id="579" dur="indefinite" nodeType="mainSeq">
                <p:childTnLst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Creating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6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1877" name="Picture 2" descr=""/>
          <p:cNvPicPr/>
          <p:nvPr/>
        </p:nvPicPr>
        <p:blipFill>
          <a:blip r:embed="rId1"/>
          <a:stretch/>
        </p:blipFill>
        <p:spPr>
          <a:xfrm>
            <a:off x="3276720" y="1600200"/>
            <a:ext cx="5714640" cy="458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Creating Admissible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9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Most of the work in solving hard search problems optimally is in coming up with admissible heuristics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Often, admissible heuristics are solutions to </a:t>
            </a:r>
            <a:r>
              <a:rPr b="0" i="1" lang="en-US" sz="2800" spc="-1" strike="noStrike">
                <a:solidFill>
                  <a:srgbClr val="333399"/>
                </a:solidFill>
                <a:latin typeface="Calibri"/>
              </a:rPr>
              <a:t>relaxed problems, 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where new actions are available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1880" name="Group 3"/>
          <p:cNvGrpSpPr/>
          <p:nvPr/>
        </p:nvGrpSpPr>
        <p:grpSpPr>
          <a:xfrm>
            <a:off x="6553080" y="3918960"/>
            <a:ext cx="3657240" cy="1643040"/>
            <a:chOff x="6553080" y="3918960"/>
            <a:chExt cx="3657240" cy="1643040"/>
          </a:xfrm>
        </p:grpSpPr>
        <p:pic>
          <p:nvPicPr>
            <p:cNvPr id="1881" name="Picture 2" descr="Z:\Shared with PC\smallMaze.png"/>
            <p:cNvPicPr/>
            <p:nvPr/>
          </p:nvPicPr>
          <p:blipFill>
            <a:blip r:embed="rId1"/>
            <a:stretch/>
          </p:blipFill>
          <p:spPr>
            <a:xfrm>
              <a:off x="6553080" y="3918960"/>
              <a:ext cx="3657240" cy="164304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882" name="CustomShape 4"/>
            <p:cNvSpPr/>
            <p:nvPr/>
          </p:nvSpPr>
          <p:spPr>
            <a:xfrm flipV="1" rot="10800000">
              <a:off x="6786720" y="4516560"/>
              <a:ext cx="1545120" cy="2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83" name="CustomShape 5"/>
            <p:cNvSpPr/>
            <p:nvPr/>
          </p:nvSpPr>
          <p:spPr>
            <a:xfrm>
              <a:off x="6932160" y="4646880"/>
              <a:ext cx="673560" cy="5169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c00000"/>
                  </a:solidFill>
                  <a:latin typeface="Calibri"/>
                </a:rPr>
                <a:t>15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1884" name="CustomShape 6"/>
            <p:cNvSpPr/>
            <p:nvPr/>
          </p:nvSpPr>
          <p:spPr>
            <a:xfrm rot="5400000">
              <a:off x="6366960" y="4959720"/>
              <a:ext cx="836640" cy="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885" name="Group 7"/>
          <p:cNvGrpSpPr/>
          <p:nvPr/>
        </p:nvGrpSpPr>
        <p:grpSpPr>
          <a:xfrm>
            <a:off x="2438280" y="3886200"/>
            <a:ext cx="2819160" cy="1785600"/>
            <a:chOff x="2438280" y="3886200"/>
            <a:chExt cx="2819160" cy="1785600"/>
          </a:xfrm>
        </p:grpSpPr>
        <p:pic>
          <p:nvPicPr>
            <p:cNvPr id="1886" name="Picture 4" descr=""/>
            <p:cNvPicPr/>
            <p:nvPr/>
          </p:nvPicPr>
          <p:blipFill>
            <a:blip r:embed="rId2"/>
            <a:srcRect l="0" t="0" r="22441" b="0"/>
            <a:stretch/>
          </p:blipFill>
          <p:spPr>
            <a:xfrm>
              <a:off x="2438280" y="3886200"/>
              <a:ext cx="2819160" cy="178560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887" name="Line 8"/>
            <p:cNvSpPr/>
            <p:nvPr/>
          </p:nvSpPr>
          <p:spPr>
            <a:xfrm>
              <a:off x="2636280" y="4380840"/>
              <a:ext cx="1683000" cy="891000"/>
            </a:xfrm>
            <a:prstGeom prst="line">
              <a:avLst/>
            </a:prstGeom>
            <a:ln w="28440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88" name="CustomShape 9"/>
          <p:cNvSpPr/>
          <p:nvPr/>
        </p:nvSpPr>
        <p:spPr>
          <a:xfrm>
            <a:off x="1752480" y="4191120"/>
            <a:ext cx="99036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latin typeface="Calibri"/>
              </a:rPr>
              <a:t>366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2" dur="indefinite" restart="never" nodeType="tmRoot">
          <p:childTnLst>
            <p:seq>
              <p:cTn id="593" dur="indefinite" nodeType="mainSeq">
                <p:childTnLst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Example: 8 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0" name="TextShape 2"/>
          <p:cNvSpPr txBox="1"/>
          <p:nvPr/>
        </p:nvSpPr>
        <p:spPr>
          <a:xfrm>
            <a:off x="685800" y="4495680"/>
            <a:ext cx="6781320" cy="16300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are the states?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How many states?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are the actions?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How many successors from the start state?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should the costs be?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1891" name="Group 3"/>
          <p:cNvGrpSpPr/>
          <p:nvPr/>
        </p:nvGrpSpPr>
        <p:grpSpPr>
          <a:xfrm>
            <a:off x="3424680" y="838080"/>
            <a:ext cx="5338080" cy="4584600"/>
            <a:chOff x="3424680" y="838080"/>
            <a:chExt cx="5338080" cy="4584600"/>
          </a:xfrm>
        </p:grpSpPr>
        <p:pic>
          <p:nvPicPr>
            <p:cNvPr id="1892" name="Picture 2" descr=""/>
            <p:cNvPicPr/>
            <p:nvPr/>
          </p:nvPicPr>
          <p:blipFill>
            <a:blip r:embed="rId1"/>
            <a:stretch/>
          </p:blipFill>
          <p:spPr>
            <a:xfrm>
              <a:off x="3424680" y="838080"/>
              <a:ext cx="5122440" cy="4280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3" name="CustomShape 4"/>
            <p:cNvSpPr/>
            <p:nvPr/>
          </p:nvSpPr>
          <p:spPr>
            <a:xfrm>
              <a:off x="7077600" y="3804840"/>
              <a:ext cx="1685160" cy="161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94" name="Picture 3" descr=""/>
          <p:cNvPicPr/>
          <p:nvPr/>
        </p:nvPicPr>
        <p:blipFill>
          <a:blip r:embed="rId2"/>
          <a:stretch/>
        </p:blipFill>
        <p:spPr>
          <a:xfrm>
            <a:off x="534600" y="1220040"/>
            <a:ext cx="2968920" cy="2543040"/>
          </a:xfrm>
          <a:prstGeom prst="rect">
            <a:avLst/>
          </a:prstGeom>
          <a:ln>
            <a:noFill/>
          </a:ln>
        </p:spPr>
      </p:pic>
      <p:sp>
        <p:nvSpPr>
          <p:cNvPr id="1895" name="CustomShape 5"/>
          <p:cNvSpPr/>
          <p:nvPr/>
        </p:nvSpPr>
        <p:spPr>
          <a:xfrm>
            <a:off x="1219320" y="3733920"/>
            <a:ext cx="198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Start State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96" name="CustomShape 6"/>
          <p:cNvSpPr/>
          <p:nvPr/>
        </p:nvSpPr>
        <p:spPr>
          <a:xfrm>
            <a:off x="9524880" y="3733920"/>
            <a:ext cx="198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Goal State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897" name="Picture 3" descr=""/>
          <p:cNvPicPr/>
          <p:nvPr/>
        </p:nvPicPr>
        <p:blipFill>
          <a:blip r:embed="rId3"/>
          <a:stretch/>
        </p:blipFill>
        <p:spPr>
          <a:xfrm>
            <a:off x="8688600" y="1219320"/>
            <a:ext cx="3043800" cy="2544480"/>
          </a:xfrm>
          <a:prstGeom prst="rect">
            <a:avLst/>
          </a:prstGeom>
          <a:ln>
            <a:noFill/>
          </a:ln>
        </p:spPr>
      </p:pic>
      <p:sp>
        <p:nvSpPr>
          <p:cNvPr id="1898" name="CustomShape 7"/>
          <p:cNvSpPr/>
          <p:nvPr/>
        </p:nvSpPr>
        <p:spPr>
          <a:xfrm>
            <a:off x="6019920" y="3733920"/>
            <a:ext cx="198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Actions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 Puzzle 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0" name="TextShape 2"/>
          <p:cNvSpPr txBox="1"/>
          <p:nvPr/>
        </p:nvSpPr>
        <p:spPr>
          <a:xfrm>
            <a:off x="380880" y="1295280"/>
            <a:ext cx="63241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Heuristic: Number of tiles misplaced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Why is it admissible?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h(start) =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This is a </a:t>
            </a:r>
            <a:r>
              <a:rPr b="0" i="1" lang="en-US" sz="2800" spc="-1" strike="noStrike">
                <a:solidFill>
                  <a:srgbClr val="333399"/>
                </a:solidFill>
                <a:latin typeface="Calibri"/>
              </a:rPr>
              <a:t>relaxed-problem</a:t>
            </a:r>
            <a:r>
              <a:rPr b="0" i="1" lang="en-US" sz="2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01" name="CustomShape 3"/>
          <p:cNvSpPr/>
          <p:nvPr/>
        </p:nvSpPr>
        <p:spPr>
          <a:xfrm>
            <a:off x="2133720" y="2286000"/>
            <a:ext cx="990360" cy="57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8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1902" name="Table 4"/>
          <p:cNvGraphicFramePr/>
          <p:nvPr/>
        </p:nvGraphicFramePr>
        <p:xfrm>
          <a:off x="6400800" y="4112640"/>
          <a:ext cx="5028840" cy="2074680"/>
        </p:xfrm>
        <a:graphic>
          <a:graphicData uri="http://schemas.openxmlformats.org/drawingml/2006/table">
            <a:tbl>
              <a:tblPr/>
              <a:tblGrid>
                <a:gridCol w="990360"/>
                <a:gridCol w="1295280"/>
                <a:gridCol w="1295280"/>
                <a:gridCol w="1447920"/>
              </a:tblGrid>
              <a:tr h="1189080"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noFill/>
                  </a:tcPr>
                </a:tc>
                <a:tc gridSpan="3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Average nodes expanded when the optimal path has…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823320"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…</a:t>
                      </a: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4 steps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…</a:t>
                      </a: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8 steps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…</a:t>
                      </a: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12 steps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823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UCS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112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6,300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3.6 x 10</a:t>
                      </a:r>
                      <a:r>
                        <a:rPr b="0" lang="en-US" sz="2400" spc="-1" strike="noStrike" baseline="30000">
                          <a:solidFill>
                            <a:srgbClr val="333399"/>
                          </a:solidFill>
                          <a:latin typeface="Calibri"/>
                        </a:rPr>
                        <a:t>6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823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TILES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13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39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227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1903" name="Picture 2" descr=""/>
          <p:cNvPicPr/>
          <p:nvPr/>
        </p:nvPicPr>
        <p:blipFill>
          <a:blip r:embed="rId1"/>
          <a:stretch/>
        </p:blipFill>
        <p:spPr>
          <a:xfrm>
            <a:off x="536760" y="3489480"/>
            <a:ext cx="5509800" cy="3137760"/>
          </a:xfrm>
          <a:prstGeom prst="rect">
            <a:avLst/>
          </a:prstGeom>
          <a:ln>
            <a:noFill/>
          </a:ln>
        </p:spPr>
      </p:pic>
      <p:grpSp>
        <p:nvGrpSpPr>
          <p:cNvPr id="1904" name="Group 5"/>
          <p:cNvGrpSpPr/>
          <p:nvPr/>
        </p:nvGrpSpPr>
        <p:grpSpPr>
          <a:xfrm>
            <a:off x="6324480" y="1219320"/>
            <a:ext cx="5333760" cy="2528640"/>
            <a:chOff x="6324480" y="1219320"/>
            <a:chExt cx="5333760" cy="2528640"/>
          </a:xfrm>
        </p:grpSpPr>
        <p:pic>
          <p:nvPicPr>
            <p:cNvPr id="1905" name="Picture 3" descr=""/>
            <p:cNvPicPr/>
            <p:nvPr/>
          </p:nvPicPr>
          <p:blipFill>
            <a:blip r:embed="rId2"/>
            <a:stretch/>
          </p:blipFill>
          <p:spPr>
            <a:xfrm>
              <a:off x="6324480" y="1219320"/>
              <a:ext cx="5333760" cy="222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06" name="CustomShape 6"/>
            <p:cNvSpPr/>
            <p:nvPr/>
          </p:nvSpPr>
          <p:spPr>
            <a:xfrm>
              <a:off x="6958080" y="3331080"/>
              <a:ext cx="17283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Start State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1907" name="CustomShape 7"/>
            <p:cNvSpPr/>
            <p:nvPr/>
          </p:nvSpPr>
          <p:spPr>
            <a:xfrm>
              <a:off x="9677520" y="3352680"/>
              <a:ext cx="17283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Goal State</a:t>
              </a:r>
              <a:endParaRPr b="0" lang="en-IN" sz="2000" spc="-1" strike="noStrike">
                <a:latin typeface="Arial"/>
              </a:endParaRPr>
            </a:p>
          </p:txBody>
        </p:sp>
      </p:grpSp>
      <p:sp>
        <p:nvSpPr>
          <p:cNvPr id="1908" name="CustomShape 8"/>
          <p:cNvSpPr/>
          <p:nvPr/>
        </p:nvSpPr>
        <p:spPr>
          <a:xfrm>
            <a:off x="9067680" y="6553080"/>
            <a:ext cx="3123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Statistics from Andrew Moore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0" dur="indefinite" restart="never" nodeType="tmRoot">
          <p:childTnLst>
            <p:seq>
              <p:cTn id="611" dur="indefinite" nodeType="mainSeq">
                <p:childTnLst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 Puzzle II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0" name="TextShape 2"/>
          <p:cNvSpPr txBox="1"/>
          <p:nvPr/>
        </p:nvSpPr>
        <p:spPr>
          <a:xfrm>
            <a:off x="457200" y="1600200"/>
            <a:ext cx="58669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What if we had an easier 8-puzzle where any tile could slide any direction at any time, ignoring other tiles?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Total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Manhattan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distance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Why is it admissible?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h(start) =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11" name="CustomShape 3"/>
          <p:cNvSpPr/>
          <p:nvPr/>
        </p:nvSpPr>
        <p:spPr>
          <a:xfrm>
            <a:off x="2133720" y="4648320"/>
            <a:ext cx="480024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3 + 1 + 2 + … = 18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912" name="Table 4"/>
          <p:cNvGraphicFramePr/>
          <p:nvPr/>
        </p:nvGraphicFramePr>
        <p:xfrm>
          <a:off x="5791320" y="4267080"/>
          <a:ext cx="5891400" cy="2173680"/>
        </p:xfrm>
        <a:graphic>
          <a:graphicData uri="http://schemas.openxmlformats.org/drawingml/2006/table">
            <a:tbl>
              <a:tblPr/>
              <a:tblGrid>
                <a:gridCol w="1852920"/>
                <a:gridCol w="1295280"/>
                <a:gridCol w="1295280"/>
                <a:gridCol w="1447920"/>
              </a:tblGrid>
              <a:tr h="1189080"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noFill/>
                  </a:tcPr>
                </a:tc>
                <a:tc gridSpan="3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Average nodes expanded when the optimal path has…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823320"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…</a:t>
                      </a: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4 steps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…</a:t>
                      </a: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8 steps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…</a:t>
                      </a: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12 steps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575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TILES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13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39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227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823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MANHATTAN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12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25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79"/>
                        </a:spcBef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333399"/>
                          </a:solidFill>
                          <a:latin typeface="Calibri"/>
                        </a:rPr>
                        <a:t>73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913" name="Group 5"/>
          <p:cNvGrpSpPr/>
          <p:nvPr/>
        </p:nvGrpSpPr>
        <p:grpSpPr>
          <a:xfrm>
            <a:off x="6324480" y="1219320"/>
            <a:ext cx="5333760" cy="2528640"/>
            <a:chOff x="6324480" y="1219320"/>
            <a:chExt cx="5333760" cy="2528640"/>
          </a:xfrm>
        </p:grpSpPr>
        <p:pic>
          <p:nvPicPr>
            <p:cNvPr id="1914" name="Picture 3" descr=""/>
            <p:cNvPicPr/>
            <p:nvPr/>
          </p:nvPicPr>
          <p:blipFill>
            <a:blip r:embed="rId1"/>
            <a:stretch/>
          </p:blipFill>
          <p:spPr>
            <a:xfrm>
              <a:off x="6324480" y="1219320"/>
              <a:ext cx="5333760" cy="222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15" name="CustomShape 6"/>
            <p:cNvSpPr/>
            <p:nvPr/>
          </p:nvSpPr>
          <p:spPr>
            <a:xfrm>
              <a:off x="6958080" y="3331080"/>
              <a:ext cx="17283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Start State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1916" name="CustomShape 7"/>
            <p:cNvSpPr/>
            <p:nvPr/>
          </p:nvSpPr>
          <p:spPr>
            <a:xfrm>
              <a:off x="9677520" y="3352680"/>
              <a:ext cx="17283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Goal State</a:t>
              </a:r>
              <a:endParaRPr b="0" lang="en-IN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8" dur="indefinite" restart="never" nodeType="tmRoot">
          <p:childTnLst>
            <p:seq>
              <p:cTn id="639" dur="indefinite" nodeType="mainSeq">
                <p:childTnLst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 Puzzle III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8" name="TextShape 2"/>
          <p:cNvSpPr txBox="1"/>
          <p:nvPr/>
        </p:nvSpPr>
        <p:spPr>
          <a:xfrm>
            <a:off x="406440" y="1397160"/>
            <a:ext cx="1109952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How about using the </a:t>
            </a:r>
            <a:r>
              <a:rPr b="0" i="1" lang="en-US" sz="2800" spc="-1" strike="noStrike">
                <a:solidFill>
                  <a:srgbClr val="333399"/>
                </a:solidFill>
                <a:latin typeface="Calibri"/>
              </a:rPr>
              <a:t>actual cost</a:t>
            </a: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 as a heuristic?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Would it be admissible?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Would we save on nodes expanded?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What’s wrong with it?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With A*: a trade-off between quality of estimate and work per node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9" name="Picture 2" descr=""/>
          <p:cNvPicPr/>
          <p:nvPr/>
        </p:nvPicPr>
        <p:blipFill>
          <a:blip r:embed="rId1"/>
          <a:stretch/>
        </p:blipFill>
        <p:spPr>
          <a:xfrm>
            <a:off x="6561000" y="1880280"/>
            <a:ext cx="5020920" cy="192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0" dur="indefinite" restart="never" nodeType="tmRoot">
          <p:childTnLst>
            <p:seq>
              <p:cTn id="661" dur="indefinite" nodeType="mainSeq">
                <p:childTnLst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Consistency of Heuristics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1" name="TextShape 2"/>
          <p:cNvSpPr txBox="1"/>
          <p:nvPr/>
        </p:nvSpPr>
        <p:spPr>
          <a:xfrm>
            <a:off x="4876920" y="1295280"/>
            <a:ext cx="6933960" cy="30477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Main idea: estimated heuristic costs ≤ actual costs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Admissibility: heuristic cost ≤ actual cost to goal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743040" indent="-285480">
              <a:lnSpc>
                <a:spcPct val="15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h(A)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≤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actual cost from A to G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Consistency: heuristic “arc” cost ≤ actual cost for each arc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743040" indent="-285480">
              <a:lnSpc>
                <a:spcPct val="15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h(A) – h(C)</a:t>
            </a: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≤ </a:t>
            </a: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cost(A to C)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50000"/>
              </a:lnSpc>
              <a:spcBef>
                <a:spcPts val="2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Consequences of consistency: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5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f value along a path never decreases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743040" indent="-285480">
              <a:lnSpc>
                <a:spcPct val="15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h(A)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≤ </a:t>
            </a: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cost(A to C)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+</a:t>
            </a: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c00000"/>
                </a:solidFill>
                <a:latin typeface="Calibri"/>
              </a:rPr>
              <a:t>h(C)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5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A* graph search is optimal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2" name="CustomShape 3"/>
          <p:cNvSpPr/>
          <p:nvPr/>
        </p:nvSpPr>
        <p:spPr>
          <a:xfrm>
            <a:off x="1676520" y="2281320"/>
            <a:ext cx="1124280" cy="43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23" name="CustomShape 4"/>
          <p:cNvSpPr/>
          <p:nvPr/>
        </p:nvSpPr>
        <p:spPr>
          <a:xfrm>
            <a:off x="3124080" y="3500280"/>
            <a:ext cx="360" cy="152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24" name="CustomShape 5"/>
          <p:cNvSpPr/>
          <p:nvPr/>
        </p:nvSpPr>
        <p:spPr>
          <a:xfrm>
            <a:off x="3258720" y="3886200"/>
            <a:ext cx="37620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25" name="CustomShape 6"/>
          <p:cNvSpPr/>
          <p:nvPr/>
        </p:nvSpPr>
        <p:spPr>
          <a:xfrm>
            <a:off x="762120" y="1824120"/>
            <a:ext cx="914040" cy="914040"/>
          </a:xfrm>
          <a:prstGeom prst="ellipse">
            <a:avLst/>
          </a:prstGeom>
          <a:ln w="57240">
            <a:solidFill>
              <a:schemeClr val="tx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26" name="CustomShape 7"/>
          <p:cNvSpPr/>
          <p:nvPr/>
        </p:nvSpPr>
        <p:spPr>
          <a:xfrm>
            <a:off x="2666880" y="2585880"/>
            <a:ext cx="914040" cy="914040"/>
          </a:xfrm>
          <a:prstGeom prst="ellipse">
            <a:avLst/>
          </a:prstGeom>
          <a:ln w="57240">
            <a:solidFill>
              <a:schemeClr val="tx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27" name="CustomShape 8"/>
          <p:cNvSpPr/>
          <p:nvPr/>
        </p:nvSpPr>
        <p:spPr>
          <a:xfrm>
            <a:off x="2666880" y="5029200"/>
            <a:ext cx="914040" cy="914040"/>
          </a:xfrm>
          <a:prstGeom prst="ellipse">
            <a:avLst/>
          </a:prstGeom>
          <a:ln w="57240">
            <a:solidFill>
              <a:schemeClr val="tx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28" name="CustomShape 9"/>
          <p:cNvSpPr/>
          <p:nvPr/>
        </p:nvSpPr>
        <p:spPr>
          <a:xfrm>
            <a:off x="541440" y="2819520"/>
            <a:ext cx="86688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c00000"/>
                </a:solidFill>
                <a:latin typeface="Calibri"/>
              </a:rPr>
              <a:t>h=4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29" name="CustomShape 10"/>
          <p:cNvSpPr/>
          <p:nvPr/>
        </p:nvSpPr>
        <p:spPr>
          <a:xfrm>
            <a:off x="3589560" y="2819520"/>
            <a:ext cx="86688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c00000"/>
                </a:solidFill>
                <a:latin typeface="Calibri"/>
              </a:rPr>
              <a:t>h=1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30" name="CustomShape 11"/>
          <p:cNvSpPr/>
          <p:nvPr/>
        </p:nvSpPr>
        <p:spPr>
          <a:xfrm>
            <a:off x="1887120" y="2509920"/>
            <a:ext cx="37620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31" name="CustomShape 12"/>
          <p:cNvSpPr/>
          <p:nvPr/>
        </p:nvSpPr>
        <p:spPr>
          <a:xfrm>
            <a:off x="1542600" y="2604600"/>
            <a:ext cx="1258200" cy="255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prstDash val="sysDot"/>
            <a:round/>
            <a:tailEnd len="lg" type="triangl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2" name="CustomShape 13"/>
          <p:cNvSpPr/>
          <p:nvPr/>
        </p:nvSpPr>
        <p:spPr>
          <a:xfrm>
            <a:off x="1676520" y="2281320"/>
            <a:ext cx="1124280" cy="43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8000"/>
            </a:solidFill>
            <a:round/>
            <a:tailEnd len="lg" type="triangle" w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33" name="CustomShape 14"/>
          <p:cNvSpPr/>
          <p:nvPr/>
        </p:nvSpPr>
        <p:spPr>
          <a:xfrm>
            <a:off x="541440" y="3200400"/>
            <a:ext cx="86688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c00000"/>
                </a:solidFill>
                <a:latin typeface="Calibri"/>
              </a:rPr>
              <a:t>h=2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34" name="Line 15"/>
          <p:cNvSpPr/>
          <p:nvPr/>
        </p:nvSpPr>
        <p:spPr>
          <a:xfrm>
            <a:off x="609480" y="3019320"/>
            <a:ext cx="838080" cy="63720"/>
          </a:xfrm>
          <a:prstGeom prst="line">
            <a:avLst/>
          </a:prstGeom>
          <a:ln w="5724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4" dur="indefinite" restart="never" nodeType="tmRoot">
          <p:childTnLst>
            <p:seq>
              <p:cTn id="675" dur="indefinite" nodeType="mainSeq">
                <p:childTnLst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The One Queue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414000" y="1219320"/>
            <a:ext cx="6498000" cy="46126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All these search algorithms are the same except for fringe strategies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Conceptually, all fringes are priority queues (i.e. collections of nodes with attached priorities)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Practically, for DFS and BFS, you can avoid the log(n) overhead from an actual priority queue, by using stacks and queues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Can even code one implementation that takes a variable queuing object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Picture 2" descr=""/>
          <p:cNvPicPr/>
          <p:nvPr/>
        </p:nvPicPr>
        <p:blipFill>
          <a:blip r:embed="rId1"/>
          <a:stretch/>
        </p:blipFill>
        <p:spPr>
          <a:xfrm>
            <a:off x="7200000" y="1296360"/>
            <a:ext cx="4610880" cy="447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Trivial Heuristics, Dominance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6" name="TextShape 2"/>
          <p:cNvSpPr txBox="1"/>
          <p:nvPr/>
        </p:nvSpPr>
        <p:spPr>
          <a:xfrm>
            <a:off x="1219320" y="1523880"/>
            <a:ext cx="5714640" cy="49525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Dominance: h</a:t>
            </a:r>
            <a:r>
              <a:rPr b="0" lang="en-US" sz="2400" spc="-1" strike="noStrike" baseline="-25000">
                <a:solidFill>
                  <a:srgbClr val="333399"/>
                </a:solidFill>
                <a:latin typeface="Calibri"/>
              </a:rPr>
              <a:t>a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≥ h</a:t>
            </a:r>
            <a:r>
              <a:rPr b="0" lang="en-US" sz="2400" spc="-1" strike="noStrike" baseline="-25000">
                <a:solidFill>
                  <a:srgbClr val="333399"/>
                </a:solidFill>
                <a:latin typeface="Calibri"/>
              </a:rPr>
              <a:t>c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if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Heuristics form a semi-lattice: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Max of admissible heuristics is admissible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Trivial heuristics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Bottom of lattice is the zero heuristic (what does this give us?)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Top of lattice is the exact heuristic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7" name="Picture 7" descr="txp_fig"/>
          <p:cNvPicPr/>
          <p:nvPr/>
        </p:nvPicPr>
        <p:blipFill>
          <a:blip r:embed="rId1"/>
          <a:stretch/>
        </p:blipFill>
        <p:spPr>
          <a:xfrm>
            <a:off x="2133720" y="3886200"/>
            <a:ext cx="4379400" cy="369360"/>
          </a:xfrm>
          <a:prstGeom prst="rect">
            <a:avLst/>
          </a:prstGeom>
          <a:ln w="9360">
            <a:noFill/>
          </a:ln>
        </p:spPr>
      </p:pic>
      <p:pic>
        <p:nvPicPr>
          <p:cNvPr id="1938" name="Picture 18" descr="txp_fig"/>
          <p:cNvPicPr/>
          <p:nvPr/>
        </p:nvPicPr>
        <p:blipFill>
          <a:blip r:embed="rId2"/>
          <a:stretch/>
        </p:blipFill>
        <p:spPr>
          <a:xfrm>
            <a:off x="2212920" y="2133720"/>
            <a:ext cx="3098520" cy="352080"/>
          </a:xfrm>
          <a:prstGeom prst="rect">
            <a:avLst/>
          </a:prstGeom>
          <a:ln w="9360">
            <a:noFill/>
          </a:ln>
        </p:spPr>
      </p:pic>
      <p:grpSp>
        <p:nvGrpSpPr>
          <p:cNvPr id="1939" name="Group 3"/>
          <p:cNvGrpSpPr/>
          <p:nvPr/>
        </p:nvGrpSpPr>
        <p:grpSpPr>
          <a:xfrm>
            <a:off x="8229600" y="1716480"/>
            <a:ext cx="2133000" cy="4226760"/>
            <a:chOff x="8229600" y="1716480"/>
            <a:chExt cx="2133000" cy="4226760"/>
          </a:xfrm>
        </p:grpSpPr>
        <p:pic>
          <p:nvPicPr>
            <p:cNvPr id="1940" name="Picture 9" descr="txp_fig"/>
            <p:cNvPicPr/>
            <p:nvPr/>
          </p:nvPicPr>
          <p:blipFill>
            <a:blip r:embed="rId3"/>
            <a:stretch/>
          </p:blipFill>
          <p:spPr>
            <a:xfrm>
              <a:off x="8686080" y="1716480"/>
              <a:ext cx="1032120" cy="29448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941" name="Picture 11" descr="txp_fig"/>
            <p:cNvPicPr/>
            <p:nvPr/>
          </p:nvPicPr>
          <p:blipFill>
            <a:blip r:embed="rId4"/>
            <a:stretch/>
          </p:blipFill>
          <p:spPr>
            <a:xfrm>
              <a:off x="8777160" y="5732640"/>
              <a:ext cx="862920" cy="21060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942" name="Picture 13" descr="txp_fig"/>
            <p:cNvPicPr/>
            <p:nvPr/>
          </p:nvPicPr>
          <p:blipFill>
            <a:blip r:embed="rId5"/>
            <a:stretch/>
          </p:blipFill>
          <p:spPr>
            <a:xfrm>
              <a:off x="8229600" y="3633120"/>
              <a:ext cx="419760" cy="3571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943" name="Picture 15" descr="txp_fig"/>
            <p:cNvPicPr/>
            <p:nvPr/>
          </p:nvPicPr>
          <p:blipFill>
            <a:blip r:embed="rId6"/>
            <a:stretch/>
          </p:blipFill>
          <p:spPr>
            <a:xfrm>
              <a:off x="9963720" y="3633120"/>
              <a:ext cx="398880" cy="41976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944" name="Picture 19" descr="txp_fig"/>
            <p:cNvPicPr/>
            <p:nvPr/>
          </p:nvPicPr>
          <p:blipFill>
            <a:blip r:embed="rId7"/>
            <a:stretch/>
          </p:blipFill>
          <p:spPr>
            <a:xfrm>
              <a:off x="8229600" y="4644720"/>
              <a:ext cx="419760" cy="3571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945" name="Line 4"/>
            <p:cNvSpPr/>
            <p:nvPr/>
          </p:nvSpPr>
          <p:spPr>
            <a:xfrm flipH="1" flipV="1">
              <a:off x="8503200" y="5184720"/>
              <a:ext cx="547560" cy="365040"/>
            </a:xfrm>
            <a:prstGeom prst="line">
              <a:avLst/>
            </a:prstGeom>
            <a:ln w="38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6" name="Line 5"/>
            <p:cNvSpPr/>
            <p:nvPr/>
          </p:nvSpPr>
          <p:spPr>
            <a:xfrm flipV="1">
              <a:off x="9416160" y="4180680"/>
              <a:ext cx="638640" cy="1369080"/>
            </a:xfrm>
            <a:prstGeom prst="line">
              <a:avLst/>
            </a:prstGeom>
            <a:ln w="38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7" name="Line 6"/>
            <p:cNvSpPr/>
            <p:nvPr/>
          </p:nvSpPr>
          <p:spPr>
            <a:xfrm flipV="1">
              <a:off x="8412120" y="4180680"/>
              <a:ext cx="0" cy="365040"/>
            </a:xfrm>
            <a:prstGeom prst="line">
              <a:avLst/>
            </a:prstGeom>
            <a:ln w="38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8" name="Line 7"/>
            <p:cNvSpPr/>
            <p:nvPr/>
          </p:nvSpPr>
          <p:spPr>
            <a:xfrm flipV="1">
              <a:off x="8412120" y="3176640"/>
              <a:ext cx="821520" cy="273600"/>
            </a:xfrm>
            <a:prstGeom prst="line">
              <a:avLst/>
            </a:prstGeom>
            <a:ln w="38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9" name="Line 8"/>
            <p:cNvSpPr/>
            <p:nvPr/>
          </p:nvSpPr>
          <p:spPr>
            <a:xfrm flipH="1" flipV="1">
              <a:off x="9233640" y="3176640"/>
              <a:ext cx="912600" cy="273600"/>
            </a:xfrm>
            <a:prstGeom prst="line">
              <a:avLst/>
            </a:prstGeom>
            <a:ln w="38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Line 9"/>
            <p:cNvSpPr/>
            <p:nvPr/>
          </p:nvSpPr>
          <p:spPr>
            <a:xfrm flipV="1">
              <a:off x="9233640" y="2172600"/>
              <a:ext cx="0" cy="273600"/>
            </a:xfrm>
            <a:prstGeom prst="line">
              <a:avLst/>
            </a:prstGeom>
            <a:ln w="38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51" name="Picture 29" descr="txp_fig"/>
            <p:cNvPicPr/>
            <p:nvPr/>
          </p:nvPicPr>
          <p:blipFill>
            <a:blip r:embed="rId8"/>
            <a:stretch/>
          </p:blipFill>
          <p:spPr>
            <a:xfrm>
              <a:off x="8321040" y="2707200"/>
              <a:ext cx="1868760" cy="353160"/>
            </a:xfrm>
            <a:prstGeom prst="rect">
              <a:avLst/>
            </a:prstGeom>
            <a:ln w="936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Tree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3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1954" name="Picture 1" descr=""/>
          <p:cNvPicPr/>
          <p:nvPr/>
        </p:nvPicPr>
        <p:blipFill>
          <a:blip r:embed="rId1"/>
          <a:stretch/>
        </p:blipFill>
        <p:spPr>
          <a:xfrm>
            <a:off x="3126600" y="1753560"/>
            <a:ext cx="5862600" cy="4222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Tree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6" name="TextShape 2"/>
          <p:cNvSpPr txBox="1"/>
          <p:nvPr/>
        </p:nvSpPr>
        <p:spPr>
          <a:xfrm>
            <a:off x="1371600" y="1447920"/>
            <a:ext cx="502884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Assume: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 is an optimal goal node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B is a suboptimal goal node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 is admissible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5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Claim: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 will exit the fringe before B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957" name="CustomShape 3"/>
          <p:cNvSpPr/>
          <p:nvPr/>
        </p:nvSpPr>
        <p:spPr>
          <a:xfrm>
            <a:off x="7385040" y="178920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4"/>
          <p:cNvSpPr/>
          <p:nvPr/>
        </p:nvSpPr>
        <p:spPr>
          <a:xfrm>
            <a:off x="8507160" y="21448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5"/>
          <p:cNvSpPr/>
          <p:nvPr/>
        </p:nvSpPr>
        <p:spPr>
          <a:xfrm>
            <a:off x="8983440" y="21351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CustomShape 6"/>
          <p:cNvSpPr/>
          <p:nvPr/>
        </p:nvSpPr>
        <p:spPr>
          <a:xfrm>
            <a:off x="8637480" y="199548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61" name="CustomShape 7"/>
          <p:cNvSpPr/>
          <p:nvPr/>
        </p:nvSpPr>
        <p:spPr>
          <a:xfrm>
            <a:off x="9990000" y="383220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CustomShape 8"/>
          <p:cNvSpPr/>
          <p:nvPr/>
        </p:nvSpPr>
        <p:spPr>
          <a:xfrm>
            <a:off x="7704000" y="35272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CustomShape 9"/>
          <p:cNvSpPr/>
          <p:nvPr/>
        </p:nvSpPr>
        <p:spPr>
          <a:xfrm>
            <a:off x="8739000" y="17193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64" name="Picture 27" descr="txp_fig"/>
          <p:cNvPicPr/>
          <p:nvPr/>
        </p:nvPicPr>
        <p:blipFill>
          <a:blip r:embed="rId1"/>
          <a:stretch/>
        </p:blipFill>
        <p:spPr>
          <a:xfrm>
            <a:off x="10334160" y="3819600"/>
            <a:ext cx="257040" cy="240840"/>
          </a:xfrm>
          <a:prstGeom prst="rect">
            <a:avLst/>
          </a:prstGeom>
          <a:ln>
            <a:noFill/>
          </a:ln>
        </p:spPr>
      </p:pic>
      <p:pic>
        <p:nvPicPr>
          <p:cNvPr id="1965" name="Picture 12" descr="txp_fig"/>
          <p:cNvPicPr/>
          <p:nvPr/>
        </p:nvPicPr>
        <p:blipFill>
          <a:blip r:embed="rId2"/>
          <a:stretch/>
        </p:blipFill>
        <p:spPr>
          <a:xfrm>
            <a:off x="7286040" y="3515040"/>
            <a:ext cx="257400" cy="2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CustomShape 1"/>
          <p:cNvSpPr/>
          <p:nvPr/>
        </p:nvSpPr>
        <p:spPr>
          <a:xfrm>
            <a:off x="5410080" y="4572000"/>
            <a:ext cx="6552720" cy="190476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7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lity of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Tree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Search: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Blockin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8" name="TextShape 3"/>
          <p:cNvSpPr txBox="1"/>
          <p:nvPr/>
        </p:nvSpPr>
        <p:spPr>
          <a:xfrm>
            <a:off x="457200" y="1417680"/>
            <a:ext cx="49525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Proof: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Imagine B is on the fringe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Some ancestor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of A is on the fringe, too (maybe A!)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Claim: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will be expanded before B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9" name="Picture 21" descr="txp_fig"/>
          <p:cNvPicPr/>
          <p:nvPr/>
        </p:nvPicPr>
        <p:blipFill>
          <a:blip r:embed="rId1"/>
          <a:stretch/>
        </p:blipFill>
        <p:spPr>
          <a:xfrm>
            <a:off x="5715000" y="4903560"/>
            <a:ext cx="3012840" cy="318600"/>
          </a:xfrm>
          <a:prstGeom prst="rect">
            <a:avLst/>
          </a:prstGeom>
          <a:ln w="9360">
            <a:noFill/>
          </a:ln>
        </p:spPr>
      </p:pic>
      <p:sp>
        <p:nvSpPr>
          <p:cNvPr id="1970" name="CustomShape 4"/>
          <p:cNvSpPr/>
          <p:nvPr/>
        </p:nvSpPr>
        <p:spPr>
          <a:xfrm>
            <a:off x="9144000" y="4822560"/>
            <a:ext cx="30477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Definition of f-cost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1971" name="Picture 24" descr="txp_fig"/>
          <p:cNvPicPr/>
          <p:nvPr/>
        </p:nvPicPr>
        <p:blipFill>
          <a:blip r:embed="rId2"/>
          <a:stretch/>
        </p:blipFill>
        <p:spPr>
          <a:xfrm>
            <a:off x="5715000" y="5374800"/>
            <a:ext cx="1864440" cy="318240"/>
          </a:xfrm>
          <a:prstGeom prst="rect">
            <a:avLst/>
          </a:prstGeom>
          <a:ln>
            <a:noFill/>
          </a:ln>
        </p:spPr>
      </p:pic>
      <p:sp>
        <p:nvSpPr>
          <p:cNvPr id="1972" name="CustomShape 5"/>
          <p:cNvSpPr/>
          <p:nvPr/>
        </p:nvSpPr>
        <p:spPr>
          <a:xfrm>
            <a:off x="9144000" y="5284080"/>
            <a:ext cx="30477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Admissibility of h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973" name="CustomShape 6"/>
          <p:cNvSpPr/>
          <p:nvPr/>
        </p:nvSpPr>
        <p:spPr>
          <a:xfrm>
            <a:off x="8200800" y="1538280"/>
            <a:ext cx="1931760" cy="2371320"/>
          </a:xfrm>
          <a:custGeom>
            <a:avLst/>
            <a:gdLst/>
            <a:ahLst/>
            <a:rect l="l" t="t" r="r" b="b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CustomShape 7"/>
          <p:cNvSpPr/>
          <p:nvPr/>
        </p:nvSpPr>
        <p:spPr>
          <a:xfrm>
            <a:off x="7385040" y="151776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8"/>
          <p:cNvSpPr/>
          <p:nvPr/>
        </p:nvSpPr>
        <p:spPr>
          <a:xfrm>
            <a:off x="8507160" y="18730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9"/>
          <p:cNvSpPr/>
          <p:nvPr/>
        </p:nvSpPr>
        <p:spPr>
          <a:xfrm>
            <a:off x="8983440" y="18637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10"/>
          <p:cNvSpPr/>
          <p:nvPr/>
        </p:nvSpPr>
        <p:spPr>
          <a:xfrm>
            <a:off x="8637480" y="172404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78" name="CustomShape 11"/>
          <p:cNvSpPr/>
          <p:nvPr/>
        </p:nvSpPr>
        <p:spPr>
          <a:xfrm>
            <a:off x="9990000" y="35607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12"/>
          <p:cNvSpPr/>
          <p:nvPr/>
        </p:nvSpPr>
        <p:spPr>
          <a:xfrm>
            <a:off x="7704000" y="32558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13"/>
          <p:cNvSpPr/>
          <p:nvPr/>
        </p:nvSpPr>
        <p:spPr>
          <a:xfrm>
            <a:off x="8739000" y="14479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14"/>
          <p:cNvSpPr/>
          <p:nvPr/>
        </p:nvSpPr>
        <p:spPr>
          <a:xfrm>
            <a:off x="8084880" y="25700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82" name="Picture 29" descr="txp_fig"/>
          <p:cNvPicPr/>
          <p:nvPr/>
        </p:nvPicPr>
        <p:blipFill>
          <a:blip r:embed="rId3"/>
          <a:stretch/>
        </p:blipFill>
        <p:spPr>
          <a:xfrm>
            <a:off x="7780320" y="2494080"/>
            <a:ext cx="191880" cy="159840"/>
          </a:xfrm>
          <a:prstGeom prst="rect">
            <a:avLst/>
          </a:prstGeom>
          <a:ln w="9360">
            <a:noFill/>
          </a:ln>
        </p:spPr>
      </p:pic>
      <p:pic>
        <p:nvPicPr>
          <p:cNvPr id="1983" name="Picture 41" descr="txp_fig"/>
          <p:cNvPicPr/>
          <p:nvPr/>
        </p:nvPicPr>
        <p:blipFill>
          <a:blip r:embed="rId4"/>
          <a:stretch/>
        </p:blipFill>
        <p:spPr>
          <a:xfrm>
            <a:off x="10334160" y="3548160"/>
            <a:ext cx="257040" cy="240840"/>
          </a:xfrm>
          <a:prstGeom prst="rect">
            <a:avLst/>
          </a:prstGeom>
          <a:ln>
            <a:noFill/>
          </a:ln>
        </p:spPr>
      </p:pic>
      <p:sp>
        <p:nvSpPr>
          <p:cNvPr id="1984" name="CustomShape 15"/>
          <p:cNvSpPr/>
          <p:nvPr/>
        </p:nvSpPr>
        <p:spPr>
          <a:xfrm rot="1800000">
            <a:off x="7335000" y="2272320"/>
            <a:ext cx="954360" cy="155484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5" name="Picture 28" descr="txp_fig"/>
          <p:cNvPicPr/>
          <p:nvPr/>
        </p:nvPicPr>
        <p:blipFill>
          <a:blip r:embed="rId5"/>
          <a:stretch/>
        </p:blipFill>
        <p:spPr>
          <a:xfrm>
            <a:off x="5731200" y="5867280"/>
            <a:ext cx="1944360" cy="318240"/>
          </a:xfrm>
          <a:prstGeom prst="rect">
            <a:avLst/>
          </a:prstGeom>
          <a:ln>
            <a:noFill/>
          </a:ln>
        </p:spPr>
      </p:pic>
      <p:sp>
        <p:nvSpPr>
          <p:cNvPr id="1986" name="CustomShape 16"/>
          <p:cNvSpPr/>
          <p:nvPr/>
        </p:nvSpPr>
        <p:spPr>
          <a:xfrm>
            <a:off x="9144000" y="5741280"/>
            <a:ext cx="30477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h = 0 at a goal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1987" name="Picture 25" descr="txp_fig"/>
          <p:cNvPicPr/>
          <p:nvPr/>
        </p:nvPicPr>
        <p:blipFill>
          <a:blip r:embed="rId6"/>
          <a:stretch/>
        </p:blipFill>
        <p:spPr>
          <a:xfrm>
            <a:off x="7315200" y="3200400"/>
            <a:ext cx="257400" cy="2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4" dur="indefinite" restart="never" nodeType="tmRoot">
          <p:childTnLst>
            <p:seq>
              <p:cTn id="765" dur="indefinite" nodeType="mainSeq">
                <p:childTnLst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CustomShape 1"/>
          <p:cNvSpPr/>
          <p:nvPr/>
        </p:nvSpPr>
        <p:spPr>
          <a:xfrm>
            <a:off x="5562720" y="4572000"/>
            <a:ext cx="6400440" cy="137124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9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Tree Search: Blocking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0" name="TextShape 3"/>
          <p:cNvSpPr txBox="1"/>
          <p:nvPr/>
        </p:nvSpPr>
        <p:spPr>
          <a:xfrm>
            <a:off x="457200" y="1417680"/>
            <a:ext cx="49525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Proof: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Imagine B is on the fringe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Some ancestor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of A is on the fringe, too (maybe A!)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Claim: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will be expanded before B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is less or equal to f(A)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1" name="Picture 26" descr="txp_fig"/>
          <p:cNvPicPr/>
          <p:nvPr/>
        </p:nvPicPr>
        <p:blipFill>
          <a:blip r:embed="rId1"/>
          <a:stretch/>
        </p:blipFill>
        <p:spPr>
          <a:xfrm>
            <a:off x="6512400" y="5355000"/>
            <a:ext cx="1929960" cy="318240"/>
          </a:xfrm>
          <a:prstGeom prst="rect">
            <a:avLst/>
          </a:prstGeom>
          <a:ln>
            <a:noFill/>
          </a:ln>
        </p:spPr>
      </p:pic>
      <p:pic>
        <p:nvPicPr>
          <p:cNvPr id="1992" name="Picture 23" descr="txp_fig"/>
          <p:cNvPicPr/>
          <p:nvPr/>
        </p:nvPicPr>
        <p:blipFill>
          <a:blip r:embed="rId2"/>
          <a:stretch/>
        </p:blipFill>
        <p:spPr>
          <a:xfrm>
            <a:off x="6497640" y="4881960"/>
            <a:ext cx="1913760" cy="318240"/>
          </a:xfrm>
          <a:prstGeom prst="rect">
            <a:avLst/>
          </a:prstGeom>
          <a:ln>
            <a:noFill/>
          </a:ln>
        </p:spPr>
      </p:pic>
      <p:sp>
        <p:nvSpPr>
          <p:cNvPr id="1993" name="CustomShape 4"/>
          <p:cNvSpPr/>
          <p:nvPr/>
        </p:nvSpPr>
        <p:spPr>
          <a:xfrm>
            <a:off x="9296280" y="4785480"/>
            <a:ext cx="30477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B is suboptimal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994" name="CustomShape 5"/>
          <p:cNvSpPr/>
          <p:nvPr/>
        </p:nvSpPr>
        <p:spPr>
          <a:xfrm>
            <a:off x="9296280" y="5242680"/>
            <a:ext cx="30477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h = 0 at a goal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995" name="CustomShape 6"/>
          <p:cNvSpPr/>
          <p:nvPr/>
        </p:nvSpPr>
        <p:spPr>
          <a:xfrm>
            <a:off x="8200800" y="1538280"/>
            <a:ext cx="1931760" cy="2371320"/>
          </a:xfrm>
          <a:custGeom>
            <a:avLst/>
            <a:gdLst/>
            <a:ahLst/>
            <a:rect l="l" t="t" r="r" b="b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7"/>
          <p:cNvSpPr/>
          <p:nvPr/>
        </p:nvSpPr>
        <p:spPr>
          <a:xfrm>
            <a:off x="7385040" y="151776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8"/>
          <p:cNvSpPr/>
          <p:nvPr/>
        </p:nvSpPr>
        <p:spPr>
          <a:xfrm>
            <a:off x="8507160" y="18730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9"/>
          <p:cNvSpPr/>
          <p:nvPr/>
        </p:nvSpPr>
        <p:spPr>
          <a:xfrm>
            <a:off x="8983440" y="18637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10"/>
          <p:cNvSpPr/>
          <p:nvPr/>
        </p:nvSpPr>
        <p:spPr>
          <a:xfrm>
            <a:off x="8637480" y="172404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00" name="CustomShape 11"/>
          <p:cNvSpPr/>
          <p:nvPr/>
        </p:nvSpPr>
        <p:spPr>
          <a:xfrm>
            <a:off x="9990000" y="35607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12"/>
          <p:cNvSpPr/>
          <p:nvPr/>
        </p:nvSpPr>
        <p:spPr>
          <a:xfrm>
            <a:off x="7704000" y="32558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13"/>
          <p:cNvSpPr/>
          <p:nvPr/>
        </p:nvSpPr>
        <p:spPr>
          <a:xfrm>
            <a:off x="8739000" y="14479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14"/>
          <p:cNvSpPr/>
          <p:nvPr/>
        </p:nvSpPr>
        <p:spPr>
          <a:xfrm>
            <a:off x="8084880" y="25700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04" name="Picture 29" descr="txp_fig"/>
          <p:cNvPicPr/>
          <p:nvPr/>
        </p:nvPicPr>
        <p:blipFill>
          <a:blip r:embed="rId3"/>
          <a:stretch/>
        </p:blipFill>
        <p:spPr>
          <a:xfrm>
            <a:off x="7780320" y="2494080"/>
            <a:ext cx="191880" cy="159840"/>
          </a:xfrm>
          <a:prstGeom prst="rect">
            <a:avLst/>
          </a:prstGeom>
          <a:ln w="9360">
            <a:noFill/>
          </a:ln>
        </p:spPr>
      </p:pic>
      <p:pic>
        <p:nvPicPr>
          <p:cNvPr id="2005" name="Picture 51" descr="txp_fig"/>
          <p:cNvPicPr/>
          <p:nvPr/>
        </p:nvPicPr>
        <p:blipFill>
          <a:blip r:embed="rId4"/>
          <a:stretch/>
        </p:blipFill>
        <p:spPr>
          <a:xfrm>
            <a:off x="10334160" y="3548160"/>
            <a:ext cx="257040" cy="240840"/>
          </a:xfrm>
          <a:prstGeom prst="rect">
            <a:avLst/>
          </a:prstGeom>
          <a:ln>
            <a:noFill/>
          </a:ln>
        </p:spPr>
      </p:pic>
      <p:sp>
        <p:nvSpPr>
          <p:cNvPr id="2006" name="CustomShape 15"/>
          <p:cNvSpPr/>
          <p:nvPr/>
        </p:nvSpPr>
        <p:spPr>
          <a:xfrm rot="360000">
            <a:off x="7040880" y="3018960"/>
            <a:ext cx="3869640" cy="95040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07" name="Picture 22" descr="txp_fig"/>
          <p:cNvPicPr/>
          <p:nvPr/>
        </p:nvPicPr>
        <p:blipFill>
          <a:blip r:embed="rId5"/>
          <a:stretch/>
        </p:blipFill>
        <p:spPr>
          <a:xfrm>
            <a:off x="7315200" y="3200400"/>
            <a:ext cx="257400" cy="2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8" dur="indefinite" restart="never" nodeType="tmRoot">
          <p:childTnLst>
            <p:seq>
              <p:cTn id="819" dur="indefinite" nodeType="mainSeq">
                <p:childTnLst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4" fill="hold">
                      <p:stCondLst>
                        <p:cond delay="indefinite"/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8" fill="hold">
                      <p:stCondLst>
                        <p:cond delay="indefinite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8" fill="hold">
                      <p:stCondLst>
                        <p:cond delay="indefinite"/>
                      </p:stCondLst>
                      <p:childTnLst>
                        <p:par>
                          <p:cTn id="839" fill="hold">
                            <p:stCondLst>
                              <p:cond delay="0"/>
                            </p:stCondLst>
                            <p:childTnLst>
                              <p:par>
                                <p:cTn id="8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CustomShape 1"/>
          <p:cNvSpPr/>
          <p:nvPr/>
        </p:nvSpPr>
        <p:spPr>
          <a:xfrm>
            <a:off x="7391520" y="4800600"/>
            <a:ext cx="3733560" cy="91404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9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Tree Search: Blocking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0" name="TextShape 3"/>
          <p:cNvSpPr txBox="1"/>
          <p:nvPr/>
        </p:nvSpPr>
        <p:spPr>
          <a:xfrm>
            <a:off x="457200" y="1417680"/>
            <a:ext cx="49525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Proof: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Imagine B is on the fringe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Some ancestor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of A is on the fringe, too (maybe A!)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Claim: </a:t>
            </a:r>
            <a:r>
              <a:rPr b="0" i="1" lang="en-US" sz="24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will be expanded before B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is less or equal to f(A)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f(A) is less than f(B)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expands before B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All ancestors of A expand before B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A expands before B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011" name="Picture 18" descr="txp_fig"/>
          <p:cNvPicPr/>
          <p:nvPr/>
        </p:nvPicPr>
        <p:blipFill>
          <a:blip r:embed="rId1"/>
          <a:stretch/>
        </p:blipFill>
        <p:spPr>
          <a:xfrm>
            <a:off x="7709760" y="5105520"/>
            <a:ext cx="3110400" cy="318240"/>
          </a:xfrm>
          <a:prstGeom prst="rect">
            <a:avLst/>
          </a:prstGeom>
          <a:ln>
            <a:noFill/>
          </a:ln>
        </p:spPr>
      </p:pic>
      <p:sp>
        <p:nvSpPr>
          <p:cNvPr id="2012" name="CustomShape 4"/>
          <p:cNvSpPr/>
          <p:nvPr/>
        </p:nvSpPr>
        <p:spPr>
          <a:xfrm>
            <a:off x="8200800" y="1538280"/>
            <a:ext cx="1931760" cy="2371320"/>
          </a:xfrm>
          <a:custGeom>
            <a:avLst/>
            <a:gdLst/>
            <a:ahLst/>
            <a:rect l="l" t="t" r="r" b="b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5"/>
          <p:cNvSpPr/>
          <p:nvPr/>
        </p:nvSpPr>
        <p:spPr>
          <a:xfrm>
            <a:off x="7385040" y="151776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6"/>
          <p:cNvSpPr/>
          <p:nvPr/>
        </p:nvSpPr>
        <p:spPr>
          <a:xfrm>
            <a:off x="8507160" y="18730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7"/>
          <p:cNvSpPr/>
          <p:nvPr/>
        </p:nvSpPr>
        <p:spPr>
          <a:xfrm>
            <a:off x="8983440" y="18637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8"/>
          <p:cNvSpPr/>
          <p:nvPr/>
        </p:nvSpPr>
        <p:spPr>
          <a:xfrm>
            <a:off x="8637480" y="172404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7" name="CustomShape 9"/>
          <p:cNvSpPr/>
          <p:nvPr/>
        </p:nvSpPr>
        <p:spPr>
          <a:xfrm>
            <a:off x="9990000" y="35607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10"/>
          <p:cNvSpPr/>
          <p:nvPr/>
        </p:nvSpPr>
        <p:spPr>
          <a:xfrm>
            <a:off x="7704000" y="32558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11"/>
          <p:cNvSpPr/>
          <p:nvPr/>
        </p:nvSpPr>
        <p:spPr>
          <a:xfrm>
            <a:off x="8739000" y="144792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12"/>
          <p:cNvSpPr/>
          <p:nvPr/>
        </p:nvSpPr>
        <p:spPr>
          <a:xfrm>
            <a:off x="8084880" y="25700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21" name="Picture 29" descr="txp_fig"/>
          <p:cNvPicPr/>
          <p:nvPr/>
        </p:nvPicPr>
        <p:blipFill>
          <a:blip r:embed="rId2"/>
          <a:stretch/>
        </p:blipFill>
        <p:spPr>
          <a:xfrm>
            <a:off x="7780320" y="2494080"/>
            <a:ext cx="191880" cy="159840"/>
          </a:xfrm>
          <a:prstGeom prst="rect">
            <a:avLst/>
          </a:prstGeom>
          <a:ln w="9360">
            <a:noFill/>
          </a:ln>
        </p:spPr>
      </p:pic>
      <p:pic>
        <p:nvPicPr>
          <p:cNvPr id="2022" name="Picture 51" descr="txp_fig"/>
          <p:cNvPicPr/>
          <p:nvPr/>
        </p:nvPicPr>
        <p:blipFill>
          <a:blip r:embed="rId3"/>
          <a:stretch/>
        </p:blipFill>
        <p:spPr>
          <a:xfrm>
            <a:off x="10334160" y="3548160"/>
            <a:ext cx="257040" cy="240840"/>
          </a:xfrm>
          <a:prstGeom prst="rect">
            <a:avLst/>
          </a:prstGeom>
          <a:ln>
            <a:noFill/>
          </a:ln>
        </p:spPr>
      </p:pic>
      <p:sp>
        <p:nvSpPr>
          <p:cNvPr id="2023" name="CustomShape 13"/>
          <p:cNvSpPr/>
          <p:nvPr/>
        </p:nvSpPr>
        <p:spPr>
          <a:xfrm rot="1372800">
            <a:off x="7307640" y="2652120"/>
            <a:ext cx="3644640" cy="95040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4" name="Picture 19" descr="txp_fig"/>
          <p:cNvPicPr/>
          <p:nvPr/>
        </p:nvPicPr>
        <p:blipFill>
          <a:blip r:embed="rId4"/>
          <a:stretch/>
        </p:blipFill>
        <p:spPr>
          <a:xfrm>
            <a:off x="7315200" y="3200400"/>
            <a:ext cx="257400" cy="2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4" dur="indefinite" restart="never" nodeType="tmRoot">
          <p:childTnLst>
            <p:seq>
              <p:cTn id="845" dur="indefinite" nodeType="mainSeq">
                <p:childTnLst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8" fill="hold">
                      <p:stCondLst>
                        <p:cond delay="indefinite"/>
                      </p:stCondLst>
                      <p:childTnLst>
                        <p:par>
                          <p:cTn id="869" fill="hold">
                            <p:stCondLst>
                              <p:cond delay="0"/>
                            </p:stCondLst>
                            <p:childTnLst>
                              <p:par>
                                <p:cTn id="8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2" fill="hold">
                      <p:stCondLst>
                        <p:cond delay="indefinite"/>
                      </p:stCondLst>
                      <p:childTnLst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6" name="Picture 1" descr=""/>
          <p:cNvPicPr/>
          <p:nvPr/>
        </p:nvPicPr>
        <p:blipFill>
          <a:blip r:embed="rId1"/>
          <a:stretch/>
        </p:blipFill>
        <p:spPr>
          <a:xfrm>
            <a:off x="3126600" y="1753560"/>
            <a:ext cx="5862600" cy="4222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CustomShape 1"/>
          <p:cNvSpPr/>
          <p:nvPr/>
        </p:nvSpPr>
        <p:spPr>
          <a:xfrm>
            <a:off x="8518680" y="2362320"/>
            <a:ext cx="1615680" cy="2381040"/>
          </a:xfrm>
          <a:custGeom>
            <a:avLst/>
            <a:gdLst/>
            <a:ahLst/>
            <a:rect l="l" t="t" r="r" b="b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9" name="TextShape 3"/>
          <p:cNvSpPr txBox="1"/>
          <p:nvPr/>
        </p:nvSpPr>
        <p:spPr>
          <a:xfrm>
            <a:off x="838080" y="1600200"/>
            <a:ext cx="6248160" cy="44193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Sketch: consider what A* does with a consistent heuristic: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Fact 1: In tree search, A* expands nodes in increasing total f value (f-contours)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Fact 2: For every state s, nodes that reach s optimally are expanded before nodes that reach s suboptimally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Result: A* graph search is optimal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0" name="CustomShape 4"/>
          <p:cNvSpPr/>
          <p:nvPr/>
        </p:nvSpPr>
        <p:spPr>
          <a:xfrm>
            <a:off x="8001000" y="253368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5"/>
          <p:cNvSpPr/>
          <p:nvPr/>
        </p:nvSpPr>
        <p:spPr>
          <a:xfrm>
            <a:off x="9123480" y="28893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6"/>
          <p:cNvSpPr/>
          <p:nvPr/>
        </p:nvSpPr>
        <p:spPr>
          <a:xfrm>
            <a:off x="9599760" y="28796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7"/>
          <p:cNvSpPr/>
          <p:nvPr/>
        </p:nvSpPr>
        <p:spPr>
          <a:xfrm>
            <a:off x="9253440" y="273996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4" name="CustomShape 8"/>
          <p:cNvSpPr/>
          <p:nvPr/>
        </p:nvSpPr>
        <p:spPr>
          <a:xfrm>
            <a:off x="9847440" y="39290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9"/>
          <p:cNvSpPr/>
          <p:nvPr/>
        </p:nvSpPr>
        <p:spPr>
          <a:xfrm>
            <a:off x="9367920" y="448452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CustomShape 10"/>
          <p:cNvSpPr/>
          <p:nvPr/>
        </p:nvSpPr>
        <p:spPr>
          <a:xfrm>
            <a:off x="9321840" y="3274920"/>
            <a:ext cx="178920" cy="1196640"/>
          </a:xfrm>
          <a:custGeom>
            <a:avLst/>
            <a:gdLst/>
            <a:ahLst/>
            <a:rect l="l" t="t" r="r" b="b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11"/>
          <p:cNvSpPr/>
          <p:nvPr/>
        </p:nvSpPr>
        <p:spPr>
          <a:xfrm>
            <a:off x="9739440" y="3471840"/>
            <a:ext cx="221760" cy="436320"/>
          </a:xfrm>
          <a:custGeom>
            <a:avLst/>
            <a:gdLst/>
            <a:ahLst/>
            <a:rect l="l" t="t" r="r" b="b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12"/>
          <p:cNvSpPr/>
          <p:nvPr/>
        </p:nvSpPr>
        <p:spPr>
          <a:xfrm>
            <a:off x="9354960" y="24638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13"/>
          <p:cNvSpPr/>
          <p:nvPr/>
        </p:nvSpPr>
        <p:spPr>
          <a:xfrm>
            <a:off x="8783640" y="3368520"/>
            <a:ext cx="1180800" cy="556920"/>
          </a:xfrm>
          <a:custGeom>
            <a:avLst/>
            <a:gdLst/>
            <a:ahLst/>
            <a:rect l="l" t="t" r="r" b="b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14"/>
          <p:cNvSpPr/>
          <p:nvPr/>
        </p:nvSpPr>
        <p:spPr>
          <a:xfrm>
            <a:off x="9039240" y="3100320"/>
            <a:ext cx="747360" cy="293400"/>
          </a:xfrm>
          <a:custGeom>
            <a:avLst/>
            <a:gdLst/>
            <a:ahLst/>
            <a:rect l="l" t="t" r="r" b="b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CustomShape 15"/>
          <p:cNvSpPr/>
          <p:nvPr/>
        </p:nvSpPr>
        <p:spPr>
          <a:xfrm>
            <a:off x="10277640" y="346860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42" name="CustomShape 16"/>
          <p:cNvSpPr/>
          <p:nvPr/>
        </p:nvSpPr>
        <p:spPr>
          <a:xfrm>
            <a:off x="10150560" y="307332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43" name="CustomShape 17"/>
          <p:cNvSpPr/>
          <p:nvPr/>
        </p:nvSpPr>
        <p:spPr>
          <a:xfrm>
            <a:off x="9950400" y="269568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5" name="TextShape 2"/>
          <p:cNvSpPr txBox="1"/>
          <p:nvPr/>
        </p:nvSpPr>
        <p:spPr>
          <a:xfrm>
            <a:off x="406440" y="1397160"/>
            <a:ext cx="6374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Tree search: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A* is optimal if heuristic is admissible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UCS is a special case (h = 0)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Graph search: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A* optimal if heuristic is consistent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UCS optimal (h = 0 is consistent)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Consistency implies admissibility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In general, most natural admissible heuristics tend to be consistent, especially if from relaxed problems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046" name="Picture 1" descr=""/>
          <p:cNvPicPr/>
          <p:nvPr/>
        </p:nvPicPr>
        <p:blipFill>
          <a:blip r:embed="rId1"/>
          <a:stretch/>
        </p:blipFill>
        <p:spPr>
          <a:xfrm>
            <a:off x="6859800" y="2009520"/>
            <a:ext cx="4720320" cy="33998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CustomShape 1"/>
          <p:cNvSpPr/>
          <p:nvPr/>
        </p:nvSpPr>
        <p:spPr>
          <a:xfrm>
            <a:off x="5873760" y="3598920"/>
            <a:ext cx="1615680" cy="2381040"/>
          </a:xfrm>
          <a:custGeom>
            <a:avLst/>
            <a:gdLst/>
            <a:ahLst/>
            <a:rect l="l" t="t" r="r" b="b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9" name="TextShape 3"/>
          <p:cNvSpPr txBox="1"/>
          <p:nvPr/>
        </p:nvSpPr>
        <p:spPr>
          <a:xfrm>
            <a:off x="457200" y="1600200"/>
            <a:ext cx="8229240" cy="21333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Consider what A* does: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Expands nodes in increasing total f value (f-contours)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Reminder: f(n) = g(n) + h(n) = cost to n + heuristic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Proof idea: the optimal goal(s) have the lowest f value, so it must get expanded first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0" name="CustomShape 4"/>
          <p:cNvSpPr/>
          <p:nvPr/>
        </p:nvSpPr>
        <p:spPr>
          <a:xfrm>
            <a:off x="5356080" y="377028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5"/>
          <p:cNvSpPr/>
          <p:nvPr/>
        </p:nvSpPr>
        <p:spPr>
          <a:xfrm>
            <a:off x="6478560" y="41259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6"/>
          <p:cNvSpPr/>
          <p:nvPr/>
        </p:nvSpPr>
        <p:spPr>
          <a:xfrm>
            <a:off x="6954840" y="41162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7"/>
          <p:cNvSpPr/>
          <p:nvPr/>
        </p:nvSpPr>
        <p:spPr>
          <a:xfrm>
            <a:off x="6608880" y="397656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4" name="CustomShape 8"/>
          <p:cNvSpPr/>
          <p:nvPr/>
        </p:nvSpPr>
        <p:spPr>
          <a:xfrm>
            <a:off x="7202520" y="51656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9"/>
          <p:cNvSpPr/>
          <p:nvPr/>
        </p:nvSpPr>
        <p:spPr>
          <a:xfrm>
            <a:off x="6723000" y="57214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10"/>
          <p:cNvSpPr/>
          <p:nvPr/>
        </p:nvSpPr>
        <p:spPr>
          <a:xfrm>
            <a:off x="6676920" y="4511520"/>
            <a:ext cx="178920" cy="1196640"/>
          </a:xfrm>
          <a:custGeom>
            <a:avLst/>
            <a:gdLst/>
            <a:ahLst/>
            <a:rect l="l" t="t" r="r" b="b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11"/>
          <p:cNvSpPr/>
          <p:nvPr/>
        </p:nvSpPr>
        <p:spPr>
          <a:xfrm>
            <a:off x="7094520" y="4708440"/>
            <a:ext cx="221760" cy="436320"/>
          </a:xfrm>
          <a:custGeom>
            <a:avLst/>
            <a:gdLst/>
            <a:ahLst/>
            <a:rect l="l" t="t" r="r" b="b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12"/>
          <p:cNvSpPr/>
          <p:nvPr/>
        </p:nvSpPr>
        <p:spPr>
          <a:xfrm>
            <a:off x="6710400" y="37004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13"/>
          <p:cNvSpPr/>
          <p:nvPr/>
        </p:nvSpPr>
        <p:spPr>
          <a:xfrm>
            <a:off x="6138720" y="4605480"/>
            <a:ext cx="1180800" cy="556920"/>
          </a:xfrm>
          <a:custGeom>
            <a:avLst/>
            <a:gdLst/>
            <a:ahLst/>
            <a:rect l="l" t="t" r="r" b="b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14"/>
          <p:cNvSpPr/>
          <p:nvPr/>
        </p:nvSpPr>
        <p:spPr>
          <a:xfrm>
            <a:off x="6394320" y="4336920"/>
            <a:ext cx="747360" cy="293400"/>
          </a:xfrm>
          <a:custGeom>
            <a:avLst/>
            <a:gdLst/>
            <a:ahLst/>
            <a:rect l="l" t="t" r="r" b="b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15"/>
          <p:cNvSpPr/>
          <p:nvPr/>
        </p:nvSpPr>
        <p:spPr>
          <a:xfrm>
            <a:off x="7632720" y="470520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2" name="CustomShape 16"/>
          <p:cNvSpPr/>
          <p:nvPr/>
        </p:nvSpPr>
        <p:spPr>
          <a:xfrm>
            <a:off x="7505640" y="430992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3" name="CustomShape 17"/>
          <p:cNvSpPr/>
          <p:nvPr/>
        </p:nvSpPr>
        <p:spPr>
          <a:xfrm>
            <a:off x="7305840" y="393228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4" name="CustomShape 18"/>
          <p:cNvSpPr/>
          <p:nvPr/>
        </p:nvSpPr>
        <p:spPr>
          <a:xfrm>
            <a:off x="1295280" y="4286160"/>
            <a:ext cx="3885840" cy="9147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There’s a problem with this argument.  What are we assuming is true?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6" dur="indefinite" restart="never" nodeType="tmRoot">
          <p:childTnLst>
            <p:seq>
              <p:cTn id="877" dur="indefinite" nodeType="mainSeq">
                <p:childTnLst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Uninformed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Picture 4" descr=""/>
          <p:cNvPicPr/>
          <p:nvPr/>
        </p:nvPicPr>
        <p:blipFill>
          <a:blip r:embed="rId1"/>
          <a:stretch/>
        </p:blipFill>
        <p:spPr>
          <a:xfrm>
            <a:off x="1219320" y="-457200"/>
            <a:ext cx="9753120" cy="731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CustomShape 1"/>
          <p:cNvSpPr/>
          <p:nvPr/>
        </p:nvSpPr>
        <p:spPr>
          <a:xfrm>
            <a:off x="7610400" y="1690560"/>
            <a:ext cx="1931760" cy="2371320"/>
          </a:xfrm>
          <a:custGeom>
            <a:avLst/>
            <a:gdLst/>
            <a:ahLst/>
            <a:rect l="l" t="t" r="r" b="b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TextShape 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Optimality of A* 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7" name="TextShape 3"/>
          <p:cNvSpPr txBox="1"/>
          <p:nvPr/>
        </p:nvSpPr>
        <p:spPr>
          <a:xfrm>
            <a:off x="1447920" y="1600200"/>
            <a:ext cx="533376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Proof: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New possible problem: some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 on path to G* isn’t in queue when we need it, because some worse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n’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 for the same state dequeued and expanded first (disaster!)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Take the highest such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 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in tree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Let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p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 be the ancestor of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 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that was on the queue when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’ was popped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f(p) &lt; f(n)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 because of </a:t>
            </a: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consistency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f(n) &lt; f(n’) 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because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n’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 is suboptimal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p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 would have been expanded before </a:t>
            </a:r>
            <a:r>
              <a:rPr b="0" i="1" lang="en-US" sz="2000" spc="-1" strike="noStrike">
                <a:solidFill>
                  <a:srgbClr val="333399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’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99"/>
                </a:solidFill>
                <a:latin typeface="Calibri"/>
              </a:rPr>
              <a:t>Contradiction!</a:t>
            </a:r>
            <a:endParaRPr b="0" lang="en-US" sz="20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68" name="CustomShape 4"/>
          <p:cNvSpPr/>
          <p:nvPr/>
        </p:nvSpPr>
        <p:spPr>
          <a:xfrm>
            <a:off x="6794640" y="167004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CustomShape 5"/>
          <p:cNvSpPr/>
          <p:nvPr/>
        </p:nvSpPr>
        <p:spPr>
          <a:xfrm>
            <a:off x="9399600" y="37130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CustomShape 6"/>
          <p:cNvSpPr/>
          <p:nvPr/>
        </p:nvSpPr>
        <p:spPr>
          <a:xfrm>
            <a:off x="7113600" y="34084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CustomShape 7"/>
          <p:cNvSpPr/>
          <p:nvPr/>
        </p:nvSpPr>
        <p:spPr>
          <a:xfrm>
            <a:off x="8148600" y="160020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CustomShape 8"/>
          <p:cNvSpPr/>
          <p:nvPr/>
        </p:nvSpPr>
        <p:spPr>
          <a:xfrm>
            <a:off x="7669080" y="2438280"/>
            <a:ext cx="178920" cy="178920"/>
          </a:xfrm>
          <a:prstGeom prst="ellipse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73" name="Picture 29" descr="txp_fig"/>
          <p:cNvPicPr/>
          <p:nvPr/>
        </p:nvPicPr>
        <p:blipFill>
          <a:blip r:embed="rId1"/>
          <a:stretch/>
        </p:blipFill>
        <p:spPr>
          <a:xfrm>
            <a:off x="7391520" y="2362320"/>
            <a:ext cx="191880" cy="159840"/>
          </a:xfrm>
          <a:prstGeom prst="rect">
            <a:avLst/>
          </a:prstGeom>
          <a:ln w="9360">
            <a:noFill/>
          </a:ln>
        </p:spPr>
      </p:pic>
      <p:pic>
        <p:nvPicPr>
          <p:cNvPr id="2074" name="Picture 39" descr="txp_fig"/>
          <p:cNvPicPr/>
          <p:nvPr/>
        </p:nvPicPr>
        <p:blipFill>
          <a:blip r:embed="rId2"/>
          <a:stretch/>
        </p:blipFill>
        <p:spPr>
          <a:xfrm>
            <a:off x="9744120" y="3637080"/>
            <a:ext cx="256680" cy="240840"/>
          </a:xfrm>
          <a:prstGeom prst="rect">
            <a:avLst/>
          </a:prstGeom>
          <a:ln w="9360">
            <a:noFill/>
          </a:ln>
        </p:spPr>
      </p:pic>
      <p:pic>
        <p:nvPicPr>
          <p:cNvPr id="2075" name="Picture 38" descr="txp_fig"/>
          <p:cNvPicPr/>
          <p:nvPr/>
        </p:nvPicPr>
        <p:blipFill>
          <a:blip r:embed="rId3"/>
          <a:stretch/>
        </p:blipFill>
        <p:spPr>
          <a:xfrm>
            <a:off x="6629400" y="3363840"/>
            <a:ext cx="385560" cy="272520"/>
          </a:xfrm>
          <a:prstGeom prst="rect">
            <a:avLst/>
          </a:prstGeom>
          <a:ln w="9360">
            <a:noFill/>
          </a:ln>
        </p:spPr>
      </p:pic>
      <p:grpSp>
        <p:nvGrpSpPr>
          <p:cNvPr id="2076" name="Group 9"/>
          <p:cNvGrpSpPr/>
          <p:nvPr/>
        </p:nvGrpSpPr>
        <p:grpSpPr>
          <a:xfrm>
            <a:off x="8256600" y="2494080"/>
            <a:ext cx="441000" cy="532800"/>
            <a:chOff x="8256600" y="2494080"/>
            <a:chExt cx="441000" cy="532800"/>
          </a:xfrm>
        </p:grpSpPr>
        <p:sp>
          <p:nvSpPr>
            <p:cNvPr id="2077" name="CustomShape 10"/>
            <p:cNvSpPr/>
            <p:nvPr/>
          </p:nvSpPr>
          <p:spPr>
            <a:xfrm>
              <a:off x="8256600" y="2847960"/>
              <a:ext cx="179280" cy="17892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78" name="Picture 24" descr="txp_fig"/>
            <p:cNvPicPr/>
            <p:nvPr/>
          </p:nvPicPr>
          <p:blipFill>
            <a:blip r:embed="rId4"/>
            <a:stretch/>
          </p:blipFill>
          <p:spPr>
            <a:xfrm>
              <a:off x="8409240" y="2494080"/>
              <a:ext cx="288360" cy="304200"/>
            </a:xfrm>
            <a:prstGeom prst="rect">
              <a:avLst/>
            </a:prstGeom>
            <a:ln w="9360">
              <a:noFill/>
            </a:ln>
          </p:spPr>
        </p:pic>
      </p:grpSp>
      <p:grpSp>
        <p:nvGrpSpPr>
          <p:cNvPr id="2079" name="Group 11"/>
          <p:cNvGrpSpPr/>
          <p:nvPr/>
        </p:nvGrpSpPr>
        <p:grpSpPr>
          <a:xfrm>
            <a:off x="7620120" y="1905120"/>
            <a:ext cx="475560" cy="299520"/>
            <a:chOff x="7620120" y="1905120"/>
            <a:chExt cx="475560" cy="299520"/>
          </a:xfrm>
        </p:grpSpPr>
        <p:sp>
          <p:nvSpPr>
            <p:cNvPr id="2080" name="CustomShape 12"/>
            <p:cNvSpPr/>
            <p:nvPr/>
          </p:nvSpPr>
          <p:spPr>
            <a:xfrm>
              <a:off x="7916760" y="2025720"/>
              <a:ext cx="178920" cy="17892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81" name="Picture 26" descr="txp_fig"/>
            <p:cNvPicPr/>
            <p:nvPr/>
          </p:nvPicPr>
          <p:blipFill>
            <a:blip r:embed="rId5"/>
            <a:stretch/>
          </p:blipFill>
          <p:spPr>
            <a:xfrm>
              <a:off x="7620120" y="1905120"/>
              <a:ext cx="191880" cy="223560"/>
            </a:xfrm>
            <a:prstGeom prst="rect">
              <a:avLst/>
            </a:prstGeom>
            <a:ln w="936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82" dur="indefinite" restart="never" nodeType="tmRoot">
          <p:childTnLst>
            <p:seq>
              <p:cTn id="883" dur="indefinite" nodeType="mainSeq">
                <p:childTnLst>
                  <p:par>
                    <p:cTn id="884" fill="hold">
                      <p:stCondLst>
                        <p:cond delay="indefinite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8" fill="hold">
                      <p:stCondLst>
                        <p:cond delay="indefinite"/>
                      </p:stCondLst>
                      <p:childTnLst>
                        <p:par>
                          <p:cTn id="889" fill="hold">
                            <p:stCondLst>
                              <p:cond delay="0"/>
                            </p:stCondLst>
                            <p:childTnLst>
                              <p:par>
                                <p:cTn id="8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8" fill="hold">
                      <p:stCondLst>
                        <p:cond delay="indefinite"/>
                      </p:stCondLst>
                      <p:childTnLst>
                        <p:par>
                          <p:cTn id="899" fill="hold">
                            <p:stCondLst>
                              <p:cond delay="0"/>
                            </p:stCondLst>
                            <p:childTnLst>
                              <p:par>
                                <p:cTn id="9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8" fill="hold">
                      <p:stCondLst>
                        <p:cond delay="indefinite"/>
                      </p:stCondLst>
                      <p:childTnLst>
                        <p:par>
                          <p:cTn id="909" fill="hold">
                            <p:stCondLst>
                              <p:cond delay="0"/>
                            </p:stCondLst>
                            <p:childTnLst>
                              <p:par>
                                <p:cTn id="9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6" fill="hold">
                      <p:stCondLst>
                        <p:cond delay="indefinite"/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TextShape 1"/>
          <p:cNvSpPr txBox="1"/>
          <p:nvPr/>
        </p:nvSpPr>
        <p:spPr>
          <a:xfrm>
            <a:off x="0" y="259092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</a:rPr>
              <a:t>Properties of A*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3" name="CustomShape 2"/>
          <p:cNvSpPr/>
          <p:nvPr/>
        </p:nvSpPr>
        <p:spPr>
          <a:xfrm>
            <a:off x="0" y="914400"/>
            <a:ext cx="12191760" cy="30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Properties of A*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5" name="CustomShape 2"/>
          <p:cNvSpPr/>
          <p:nvPr/>
        </p:nvSpPr>
        <p:spPr>
          <a:xfrm>
            <a:off x="466560" y="1441440"/>
            <a:ext cx="8229240" cy="5249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86" name="CustomShape 3"/>
          <p:cNvSpPr/>
          <p:nvPr/>
        </p:nvSpPr>
        <p:spPr>
          <a:xfrm>
            <a:off x="2895480" y="2703600"/>
            <a:ext cx="2437920" cy="20966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4"/>
          <p:cNvSpPr/>
          <p:nvPr/>
        </p:nvSpPr>
        <p:spPr>
          <a:xfrm>
            <a:off x="3429000" y="2666880"/>
            <a:ext cx="1371240" cy="159804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5"/>
          <p:cNvSpPr/>
          <p:nvPr/>
        </p:nvSpPr>
        <p:spPr>
          <a:xfrm>
            <a:off x="3789360" y="30592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6"/>
          <p:cNvSpPr/>
          <p:nvPr/>
        </p:nvSpPr>
        <p:spPr>
          <a:xfrm>
            <a:off x="4265640" y="30495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7"/>
          <p:cNvSpPr/>
          <p:nvPr/>
        </p:nvSpPr>
        <p:spPr>
          <a:xfrm>
            <a:off x="3919680" y="290988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1" name="CustomShape 8"/>
          <p:cNvSpPr/>
          <p:nvPr/>
        </p:nvSpPr>
        <p:spPr>
          <a:xfrm>
            <a:off x="3902040" y="286380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CustomShape 9"/>
          <p:cNvSpPr/>
          <p:nvPr/>
        </p:nvSpPr>
        <p:spPr>
          <a:xfrm>
            <a:off x="4303800" y="266220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3" name="CustomShape 10"/>
          <p:cNvSpPr/>
          <p:nvPr/>
        </p:nvSpPr>
        <p:spPr>
          <a:xfrm>
            <a:off x="3962520" y="407988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11"/>
          <p:cNvSpPr/>
          <p:nvPr/>
        </p:nvSpPr>
        <p:spPr>
          <a:xfrm>
            <a:off x="4021200" y="26337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12"/>
          <p:cNvSpPr/>
          <p:nvPr/>
        </p:nvSpPr>
        <p:spPr>
          <a:xfrm>
            <a:off x="7010280" y="2668680"/>
            <a:ext cx="2437920" cy="213156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13"/>
          <p:cNvSpPr/>
          <p:nvPr/>
        </p:nvSpPr>
        <p:spPr>
          <a:xfrm>
            <a:off x="7848720" y="2666880"/>
            <a:ext cx="761760" cy="1523520"/>
          </a:xfrm>
          <a:custGeom>
            <a:avLst/>
            <a:gdLst/>
            <a:ahLst/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14"/>
          <p:cNvSpPr/>
          <p:nvPr/>
        </p:nvSpPr>
        <p:spPr>
          <a:xfrm>
            <a:off x="7904160" y="30243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15"/>
          <p:cNvSpPr/>
          <p:nvPr/>
        </p:nvSpPr>
        <p:spPr>
          <a:xfrm>
            <a:off x="8380440" y="30146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16"/>
          <p:cNvSpPr/>
          <p:nvPr/>
        </p:nvSpPr>
        <p:spPr>
          <a:xfrm>
            <a:off x="8034480" y="287496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00" name="CustomShape 17"/>
          <p:cNvSpPr/>
          <p:nvPr/>
        </p:nvSpPr>
        <p:spPr>
          <a:xfrm>
            <a:off x="8016840" y="2828880"/>
            <a:ext cx="444240" cy="88560"/>
          </a:xfrm>
          <a:custGeom>
            <a:avLst/>
            <a:gdLst/>
            <a:ahLst/>
            <a:rect l="l" t="t" r="r" b="b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18"/>
          <p:cNvSpPr/>
          <p:nvPr/>
        </p:nvSpPr>
        <p:spPr>
          <a:xfrm>
            <a:off x="8418600" y="2627280"/>
            <a:ext cx="29808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02" name="CustomShape 19"/>
          <p:cNvSpPr/>
          <p:nvPr/>
        </p:nvSpPr>
        <p:spPr>
          <a:xfrm>
            <a:off x="8136000" y="259884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20"/>
          <p:cNvSpPr/>
          <p:nvPr/>
        </p:nvSpPr>
        <p:spPr>
          <a:xfrm>
            <a:off x="8077320" y="40449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21"/>
          <p:cNvSpPr/>
          <p:nvPr/>
        </p:nvSpPr>
        <p:spPr>
          <a:xfrm>
            <a:off x="2971800" y="1676520"/>
            <a:ext cx="228564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Uniform-Cost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05" name="CustomShape 22"/>
          <p:cNvSpPr/>
          <p:nvPr/>
        </p:nvSpPr>
        <p:spPr>
          <a:xfrm>
            <a:off x="8001000" y="1676520"/>
            <a:ext cx="609120" cy="51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A*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CustomShape 1"/>
          <p:cNvSpPr/>
          <p:nvPr/>
        </p:nvSpPr>
        <p:spPr>
          <a:xfrm>
            <a:off x="9005760" y="5029200"/>
            <a:ext cx="1283760" cy="626760"/>
          </a:xfrm>
          <a:prstGeom prst="ellipse">
            <a:avLst/>
          </a:pr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2"/>
          <p:cNvSpPr/>
          <p:nvPr/>
        </p:nvSpPr>
        <p:spPr>
          <a:xfrm>
            <a:off x="8396280" y="1828800"/>
            <a:ext cx="1912680" cy="1771200"/>
          </a:xfrm>
          <a:prstGeom prst="ellipse">
            <a:avLst/>
          </a:pr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UCS vs A* Contours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9" name="TextShape 4"/>
          <p:cNvSpPr txBox="1"/>
          <p:nvPr/>
        </p:nvSpPr>
        <p:spPr>
          <a:xfrm>
            <a:off x="762120" y="1646280"/>
            <a:ext cx="670536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Uniform-cost expands equally in all “directions”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A* expands mainly toward the goal, but does hedge its bets to ensure optimality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110" name="CustomShape 5"/>
          <p:cNvSpPr/>
          <p:nvPr/>
        </p:nvSpPr>
        <p:spPr>
          <a:xfrm>
            <a:off x="9299520" y="2604960"/>
            <a:ext cx="163080" cy="153720"/>
          </a:xfrm>
          <a:prstGeom prst="ellipse">
            <a:avLst/>
          </a:prstGeom>
          <a:solidFill>
            <a:srgbClr val="008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6"/>
          <p:cNvSpPr/>
          <p:nvPr/>
        </p:nvSpPr>
        <p:spPr>
          <a:xfrm>
            <a:off x="8534520" y="2720880"/>
            <a:ext cx="914040" cy="822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Start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2" name="CustomShape 7"/>
          <p:cNvSpPr/>
          <p:nvPr/>
        </p:nvSpPr>
        <p:spPr>
          <a:xfrm>
            <a:off x="10226520" y="2627280"/>
            <a:ext cx="163080" cy="153720"/>
          </a:xfrm>
          <a:prstGeom prst="ellipse">
            <a:avLst/>
          </a:prstGeom>
          <a:solidFill>
            <a:srgbClr val="ff33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CustomShape 8"/>
          <p:cNvSpPr/>
          <p:nvPr/>
        </p:nvSpPr>
        <p:spPr>
          <a:xfrm>
            <a:off x="10287000" y="2744640"/>
            <a:ext cx="91404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Goal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4" name="CustomShape 9"/>
          <p:cNvSpPr/>
          <p:nvPr/>
        </p:nvSpPr>
        <p:spPr>
          <a:xfrm>
            <a:off x="8931240" y="2263680"/>
            <a:ext cx="869760" cy="86976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10"/>
          <p:cNvSpPr/>
          <p:nvPr/>
        </p:nvSpPr>
        <p:spPr>
          <a:xfrm>
            <a:off x="9234360" y="5270400"/>
            <a:ext cx="163080" cy="153720"/>
          </a:xfrm>
          <a:prstGeom prst="ellipse">
            <a:avLst/>
          </a:prstGeom>
          <a:solidFill>
            <a:srgbClr val="008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11"/>
          <p:cNvSpPr/>
          <p:nvPr/>
        </p:nvSpPr>
        <p:spPr>
          <a:xfrm>
            <a:off x="8381880" y="5410080"/>
            <a:ext cx="914040" cy="822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Start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7" name="CustomShape 12"/>
          <p:cNvSpPr/>
          <p:nvPr/>
        </p:nvSpPr>
        <p:spPr>
          <a:xfrm>
            <a:off x="10213920" y="5257800"/>
            <a:ext cx="163080" cy="153720"/>
          </a:xfrm>
          <a:prstGeom prst="ellipse">
            <a:avLst/>
          </a:prstGeom>
          <a:solidFill>
            <a:srgbClr val="ff33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13"/>
          <p:cNvSpPr/>
          <p:nvPr/>
        </p:nvSpPr>
        <p:spPr>
          <a:xfrm>
            <a:off x="10221840" y="5405760"/>
            <a:ext cx="914040" cy="45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Goal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19" name="CustomShape 14"/>
          <p:cNvSpPr/>
          <p:nvPr/>
        </p:nvSpPr>
        <p:spPr>
          <a:xfrm>
            <a:off x="9126360" y="5105520"/>
            <a:ext cx="869760" cy="4568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Contours (Empty) -- UCS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60280" y="1143000"/>
            <a:ext cx="6271200" cy="52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4" dur="indefinite" restart="never" nodeType="tmRoot">
          <p:childTnLst>
            <p:seq>
              <p:cTn id="925" restart="whenNotActive" nodeType="interactiveSeq" fill="hold">
                <p:stCondLst>
                  <p:cond delay="0" evt="onClick">
                    <p:tgtEl>
                      <p:spTgt spid="2121"/>
                    </p:tgtEl>
                  </p:cond>
                </p:stCondLst>
                <p:childTnLst>
                  <p:par>
                    <p:cTn id="926" fill="hold">
                      <p:stCondLst>
                        <p:cond delay="0" evt="onClick">
                          <p:tgtEl>
                            <p:spTgt spid="2121"/>
                          </p:tgtEl>
                        </p:cond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29" dur="1" fill="hold"/>
                                        <p:tgtEl>
                                          <p:spTgt spid="2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Contours (Empty) -- Greedy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60280" y="1143000"/>
            <a:ext cx="6271200" cy="52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0" dur="indefinite" restart="never" nodeType="tmRoot">
          <p:childTnLst>
            <p:seq>
              <p:cTn id="931" restart="whenNotActive" nodeType="interactiveSeq" fill="hold">
                <p:stCondLst>
                  <p:cond delay="0" evt="onClick">
                    <p:tgtEl>
                      <p:spTgt spid="2123"/>
                    </p:tgtEl>
                  </p:cond>
                </p:stCondLst>
                <p:childTnLst>
                  <p:par>
                    <p:cTn id="932" fill="hold">
                      <p:stCondLst>
                        <p:cond delay="0" evt="onClick">
                          <p:tgtEl>
                            <p:spTgt spid="2123"/>
                          </p:tgtEl>
                        </p:cond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35" dur="1" fill="hold"/>
                                        <p:tgtEl>
                                          <p:spTgt spid="2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Contours (Empty) – A*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60280" y="1143000"/>
            <a:ext cx="6271200" cy="52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6" dur="indefinite" restart="never" nodeType="tmRoot">
          <p:childTnLst>
            <p:seq>
              <p:cTn id="937" restart="whenNotActive" nodeType="interactiveSeq" fill="hold">
                <p:stCondLst>
                  <p:cond delay="0" evt="onClick">
                    <p:tgtEl>
                      <p:spTgt spid="2125"/>
                    </p:tgtEl>
                  </p:cond>
                </p:stCondLst>
                <p:childTnLst>
                  <p:par>
                    <p:cTn id="938" fill="hold">
                      <p:stCondLst>
                        <p:cond delay="0" evt="onClick">
                          <p:tgtEl>
                            <p:spTgt spid="2125"/>
                          </p:tgtEl>
                        </p:cond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1" dur="1" fill="hold"/>
                                        <p:tgtEl>
                                          <p:spTgt spid="2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Contours (Pacman Small Maze) – A*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09760" y="1143000"/>
            <a:ext cx="9372240" cy="527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2" dur="indefinite" restart="never" nodeType="tmRoot">
          <p:childTnLst>
            <p:seq>
              <p:cTn id="943" restart="whenNotActive" nodeType="interactiveSeq" fill="hold">
                <p:stCondLst>
                  <p:cond delay="0" evt="onClick">
                    <p:tgtEl>
                      <p:spTgt spid="2127"/>
                    </p:tgtEl>
                  </p:cond>
                </p:stCondLst>
                <p:childTnLst>
                  <p:par>
                    <p:cTn id="944" fill="hold">
                      <p:stCondLst>
                        <p:cond delay="0" evt="onClick">
                          <p:tgtEl>
                            <p:spTgt spid="2127"/>
                          </p:tgtEl>
                        </p:cond>
                      </p:stCondLst>
                      <p:childTnLst>
                        <p:par>
                          <p:cTn id="945" fill="hold">
                            <p:stCondLst>
                              <p:cond delay="0"/>
                            </p:stCondLst>
                            <p:childTnLst>
                              <p:par>
                                <p:cTn id="94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7" dur="1" fill="hold"/>
                                        <p:tgtEl>
                                          <p:spTgt spid="2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Comparison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9" name="Picture 3" descr="greedy_pacman.jpg"/>
          <p:cNvPicPr/>
          <p:nvPr/>
        </p:nvPicPr>
        <p:blipFill>
          <a:blip r:embed="rId1"/>
          <a:stretch/>
        </p:blipFill>
        <p:spPr>
          <a:xfrm>
            <a:off x="380880" y="2372400"/>
            <a:ext cx="3657240" cy="2049840"/>
          </a:xfrm>
          <a:prstGeom prst="rect">
            <a:avLst/>
          </a:prstGeom>
          <a:ln>
            <a:noFill/>
          </a:ln>
        </p:spPr>
      </p:pic>
      <p:pic>
        <p:nvPicPr>
          <p:cNvPr id="2130" name="Content Placeholder 7" descr="uniform_pacman.jpg"/>
          <p:cNvPicPr/>
          <p:nvPr/>
        </p:nvPicPr>
        <p:blipFill>
          <a:blip r:embed="rId2"/>
          <a:stretch/>
        </p:blipFill>
        <p:spPr>
          <a:xfrm>
            <a:off x="4419720" y="2372400"/>
            <a:ext cx="3621600" cy="2057040"/>
          </a:xfrm>
          <a:prstGeom prst="rect">
            <a:avLst/>
          </a:prstGeom>
          <a:ln>
            <a:noFill/>
          </a:ln>
        </p:spPr>
      </p:pic>
      <p:pic>
        <p:nvPicPr>
          <p:cNvPr id="2131" name="Content Placeholder 3" descr="astar_pacman.jpg"/>
          <p:cNvPicPr/>
          <p:nvPr/>
        </p:nvPicPr>
        <p:blipFill>
          <a:blip r:embed="rId3"/>
          <a:stretch/>
        </p:blipFill>
        <p:spPr>
          <a:xfrm>
            <a:off x="8370720" y="2372400"/>
            <a:ext cx="3516120" cy="2057040"/>
          </a:xfrm>
          <a:prstGeom prst="rect">
            <a:avLst/>
          </a:prstGeom>
          <a:ln>
            <a:noFill/>
          </a:ln>
        </p:spPr>
      </p:pic>
      <p:sp>
        <p:nvSpPr>
          <p:cNvPr id="2132" name="CustomShape 2"/>
          <p:cNvSpPr/>
          <p:nvPr/>
        </p:nvSpPr>
        <p:spPr>
          <a:xfrm>
            <a:off x="1034640" y="5039280"/>
            <a:ext cx="1465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Greedy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33" name="CustomShape 3"/>
          <p:cNvSpPr/>
          <p:nvPr/>
        </p:nvSpPr>
        <p:spPr>
          <a:xfrm>
            <a:off x="4917960" y="5039280"/>
            <a:ext cx="2496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Uniform Cost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34" name="CustomShape 4"/>
          <p:cNvSpPr/>
          <p:nvPr/>
        </p:nvSpPr>
        <p:spPr>
          <a:xfrm>
            <a:off x="9739080" y="5039280"/>
            <a:ext cx="600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A*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Applications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6" name="Picture 2" descr=""/>
          <p:cNvPicPr/>
          <p:nvPr/>
        </p:nvPicPr>
        <p:blipFill>
          <a:blip r:embed="rId1"/>
          <a:stretch/>
        </p:blipFill>
        <p:spPr>
          <a:xfrm>
            <a:off x="3352680" y="1523880"/>
            <a:ext cx="5638320" cy="42753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353440" y="4494240"/>
            <a:ext cx="1912680" cy="1771200"/>
          </a:xfrm>
          <a:prstGeom prst="ellipse">
            <a:avLst/>
          </a:pr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8745480" y="1413000"/>
            <a:ext cx="1615680" cy="2381040"/>
          </a:xfrm>
          <a:custGeom>
            <a:avLst/>
            <a:gdLst/>
            <a:ahLst/>
            <a:rect l="l" t="t" r="r" b="b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Uniform Cost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457200" y="1600200"/>
            <a:ext cx="716256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Strategy: expand lowest path cost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The good: UCS is complete and optimal!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The bad: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Explores options in every “direction”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 information about goal location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9256680" y="5270400"/>
            <a:ext cx="163080" cy="153720"/>
          </a:xfrm>
          <a:prstGeom prst="ellipse">
            <a:avLst/>
          </a:prstGeom>
          <a:solidFill>
            <a:srgbClr val="008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6"/>
          <p:cNvSpPr/>
          <p:nvPr/>
        </p:nvSpPr>
        <p:spPr>
          <a:xfrm>
            <a:off x="8994600" y="5386320"/>
            <a:ext cx="914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10183680" y="5292720"/>
            <a:ext cx="163080" cy="153720"/>
          </a:xfrm>
          <a:prstGeom prst="ellipse">
            <a:avLst/>
          </a:prstGeom>
          <a:solidFill>
            <a:srgbClr val="ff33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8"/>
          <p:cNvSpPr/>
          <p:nvPr/>
        </p:nvSpPr>
        <p:spPr>
          <a:xfrm>
            <a:off x="10244160" y="5410080"/>
            <a:ext cx="91404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Goal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CustomShape 9"/>
          <p:cNvSpPr/>
          <p:nvPr/>
        </p:nvSpPr>
        <p:spPr>
          <a:xfrm>
            <a:off x="8251920" y="1560600"/>
            <a:ext cx="2927160" cy="2553840"/>
          </a:xfrm>
          <a:custGeom>
            <a:avLst/>
            <a:gdLst/>
            <a:ahLst/>
            <a:rect l="l" t="t" r="r" b="b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0"/>
          <p:cNvSpPr/>
          <p:nvPr/>
        </p:nvSpPr>
        <p:spPr>
          <a:xfrm>
            <a:off x="9374040" y="191628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1"/>
          <p:cNvSpPr/>
          <p:nvPr/>
        </p:nvSpPr>
        <p:spPr>
          <a:xfrm>
            <a:off x="9850320" y="19065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2"/>
          <p:cNvSpPr/>
          <p:nvPr/>
        </p:nvSpPr>
        <p:spPr>
          <a:xfrm>
            <a:off x="9504360" y="1766880"/>
            <a:ext cx="2743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" name="CustomShape 13"/>
          <p:cNvSpPr/>
          <p:nvPr/>
        </p:nvSpPr>
        <p:spPr>
          <a:xfrm>
            <a:off x="10098000" y="295596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4"/>
          <p:cNvSpPr/>
          <p:nvPr/>
        </p:nvSpPr>
        <p:spPr>
          <a:xfrm>
            <a:off x="9618840" y="3511440"/>
            <a:ext cx="178920" cy="178920"/>
          </a:xfrm>
          <a:prstGeom prst="ellipse">
            <a:avLst/>
          </a:prstGeom>
          <a:solidFill>
            <a:srgbClr val="ff9999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5"/>
          <p:cNvSpPr/>
          <p:nvPr/>
        </p:nvSpPr>
        <p:spPr>
          <a:xfrm>
            <a:off x="9572760" y="2301840"/>
            <a:ext cx="178920" cy="1196640"/>
          </a:xfrm>
          <a:custGeom>
            <a:avLst/>
            <a:gdLst/>
            <a:ahLst/>
            <a:rect l="l" t="t" r="r" b="b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6"/>
          <p:cNvSpPr/>
          <p:nvPr/>
        </p:nvSpPr>
        <p:spPr>
          <a:xfrm>
            <a:off x="9990000" y="2498760"/>
            <a:ext cx="221760" cy="436320"/>
          </a:xfrm>
          <a:custGeom>
            <a:avLst/>
            <a:gdLst/>
            <a:ahLst/>
            <a:rect l="l" t="t" r="r" b="b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7"/>
          <p:cNvSpPr/>
          <p:nvPr/>
        </p:nvSpPr>
        <p:spPr>
          <a:xfrm>
            <a:off x="9605880" y="1490760"/>
            <a:ext cx="178920" cy="17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8"/>
          <p:cNvSpPr/>
          <p:nvPr/>
        </p:nvSpPr>
        <p:spPr>
          <a:xfrm>
            <a:off x="9034560" y="2395440"/>
            <a:ext cx="1180800" cy="556920"/>
          </a:xfrm>
          <a:custGeom>
            <a:avLst/>
            <a:gdLst/>
            <a:ahLst/>
            <a:rect l="l" t="t" r="r" b="b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9"/>
          <p:cNvSpPr/>
          <p:nvPr/>
        </p:nvSpPr>
        <p:spPr>
          <a:xfrm>
            <a:off x="9290160" y="2127240"/>
            <a:ext cx="747360" cy="293400"/>
          </a:xfrm>
          <a:custGeom>
            <a:avLst/>
            <a:gdLst/>
            <a:ahLst/>
            <a:rect l="l" t="t" r="r" b="b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0"/>
          <p:cNvSpPr/>
          <p:nvPr/>
        </p:nvSpPr>
        <p:spPr>
          <a:xfrm>
            <a:off x="8888400" y="4929120"/>
            <a:ext cx="869760" cy="86976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1"/>
          <p:cNvSpPr/>
          <p:nvPr/>
        </p:nvSpPr>
        <p:spPr>
          <a:xfrm>
            <a:off x="10528200" y="249552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8" name="CustomShape 22"/>
          <p:cNvSpPr/>
          <p:nvPr/>
        </p:nvSpPr>
        <p:spPr>
          <a:xfrm>
            <a:off x="10401480" y="210024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23"/>
          <p:cNvSpPr/>
          <p:nvPr/>
        </p:nvSpPr>
        <p:spPr>
          <a:xfrm>
            <a:off x="10201320" y="1722600"/>
            <a:ext cx="825120" cy="36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A* Applications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Video games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Pathing / routing problems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Resource planning problems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Robot motion planning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Language analysis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…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139" name="Picture 2" descr=""/>
          <p:cNvPicPr/>
          <p:nvPr/>
        </p:nvPicPr>
        <p:blipFill>
          <a:blip r:embed="rId1"/>
          <a:stretch/>
        </p:blipFill>
        <p:spPr>
          <a:xfrm>
            <a:off x="6019920" y="1523880"/>
            <a:ext cx="5638320" cy="42753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Pacman (Tiny Maze) – UCS / A*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203840" y="1143000"/>
            <a:ext cx="9783720" cy="548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8" dur="indefinite" restart="never" nodeType="tmRoot">
          <p:childTnLst>
            <p:seq>
              <p:cTn id="949" restart="whenNotActive" nodeType="interactiveSeq" fill="hold">
                <p:stCondLst>
                  <p:cond delay="0" evt="onClick">
                    <p:tgtEl>
                      <p:spTgt spid="2141"/>
                    </p:tgtEl>
                  </p:cond>
                </p:stCondLst>
                <p:childTnLst>
                  <p:par>
                    <p:cTn id="950" fill="hold">
                      <p:stCondLst>
                        <p:cond delay="0" evt="onClick">
                          <p:tgtEl>
                            <p:spTgt spid="2141"/>
                          </p:tgtEl>
                        </p:cond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53" dur="1" fill="hold"/>
                                        <p:tgtEl>
                                          <p:spTgt spid="2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Video of Demo Empty Water Shallow/Deep – Guess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Algorithm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6160" y="1143000"/>
            <a:ext cx="9919440" cy="556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4" dur="indefinite" restart="never" nodeType="tmRoot">
          <p:childTnLst>
            <p:seq>
              <p:cTn id="955" restart="whenNotActive" nodeType="interactiveSeq" fill="hold">
                <p:stCondLst>
                  <p:cond delay="0" evt="onClick">
                    <p:tgtEl>
                      <p:spTgt spid="2143"/>
                    </p:tgtEl>
                  </p:cond>
                </p:stCondLst>
                <p:childTnLst>
                  <p:par>
                    <p:cTn id="956" fill="hold">
                      <p:stCondLst>
                        <p:cond delay="0" evt="onClick">
                          <p:tgtEl>
                            <p:spTgt spid="2143"/>
                          </p:tgtEl>
                        </p:cond>
                      </p:stCondLst>
                      <p:childTnLst>
                        <p:par>
                          <p:cTn id="957" fill="hold">
                            <p:stCondLst>
                              <p:cond delay="0"/>
                            </p:stCondLst>
                            <p:childTnLst>
                              <p:par>
                                <p:cTn id="95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59" dur="1" fill="hold"/>
                                        <p:tgtEl>
                                          <p:spTgt spid="2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5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2146" name="Picture 2" descr=""/>
          <p:cNvPicPr/>
          <p:nvPr/>
        </p:nvPicPr>
        <p:blipFill>
          <a:blip r:embed="rId1"/>
          <a:stretch/>
        </p:blipFill>
        <p:spPr>
          <a:xfrm>
            <a:off x="1066680" y="1600560"/>
            <a:ext cx="9932760" cy="440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TextShape 1"/>
          <p:cNvSpPr txBox="1"/>
          <p:nvPr/>
        </p:nvSpPr>
        <p:spPr>
          <a:xfrm>
            <a:off x="406440" y="129528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Failure to detect repeated states can cause exponentially more work.  </a:t>
            </a:r>
            <a:endParaRPr b="0" lang="en-US" sz="2800" spc="-1" strike="noStrike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2148" name="CustomShape 2"/>
          <p:cNvSpPr/>
          <p:nvPr/>
        </p:nvSpPr>
        <p:spPr>
          <a:xfrm>
            <a:off x="6172200" y="2041560"/>
            <a:ext cx="4889160" cy="3879720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9" name="CustomShape 3"/>
          <p:cNvSpPr/>
          <p:nvPr/>
        </p:nvSpPr>
        <p:spPr>
          <a:xfrm>
            <a:off x="937080" y="2035440"/>
            <a:ext cx="3885840" cy="3885840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0" name="CustomShape 4"/>
          <p:cNvSpPr/>
          <p:nvPr/>
        </p:nvSpPr>
        <p:spPr>
          <a:xfrm>
            <a:off x="6184800" y="2198160"/>
            <a:ext cx="48765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Search Tree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51" name="CustomShape 5"/>
          <p:cNvSpPr/>
          <p:nvPr/>
        </p:nvSpPr>
        <p:spPr>
          <a:xfrm>
            <a:off x="1165680" y="2121840"/>
            <a:ext cx="3428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State Graph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52" name="TextShape 6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Tree Search: Extra Work!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3" name="Picture 4" descr=""/>
          <p:cNvPicPr/>
          <p:nvPr/>
        </p:nvPicPr>
        <p:blipFill>
          <a:blip r:embed="rId1"/>
          <a:srcRect l="610" t="2835" r="64740" b="2202"/>
          <a:stretch/>
        </p:blipFill>
        <p:spPr>
          <a:xfrm>
            <a:off x="1371600" y="2514600"/>
            <a:ext cx="3047760" cy="3276360"/>
          </a:xfrm>
          <a:prstGeom prst="rect">
            <a:avLst/>
          </a:prstGeom>
          <a:ln w="9360">
            <a:noFill/>
          </a:ln>
        </p:spPr>
      </p:pic>
      <p:pic>
        <p:nvPicPr>
          <p:cNvPr id="2154" name="Picture 5" descr=""/>
          <p:cNvPicPr/>
          <p:nvPr/>
        </p:nvPicPr>
        <p:blipFill>
          <a:blip r:embed="rId2"/>
          <a:srcRect l="48025" t="5050" r="2601" b="15453"/>
          <a:stretch/>
        </p:blipFill>
        <p:spPr>
          <a:xfrm>
            <a:off x="6477120" y="2819520"/>
            <a:ext cx="4343040" cy="27428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0" dur="indefinite" restart="never" nodeType="tmRoot">
          <p:childTnLst>
            <p:seq>
              <p:cTn id="961" dur="indefinite" nodeType="mainSeq">
                <p:childTnLst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6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1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333399"/>
                </a:solidFill>
                <a:latin typeface="Calibri"/>
              </a:rPr>
              <a:t>In BFS, for example, we shouldn’t bother expanding the circled nodes (why?)</a:t>
            </a:r>
            <a:endParaRPr b="0" lang="en-US" sz="2600" spc="-1" strike="noStrike">
              <a:solidFill>
                <a:srgbClr val="333399"/>
              </a:solidFill>
              <a:latin typeface="Calibri"/>
            </a:endParaRPr>
          </a:p>
        </p:txBody>
      </p:sp>
      <p:grpSp>
        <p:nvGrpSpPr>
          <p:cNvPr id="2157" name="Group 3"/>
          <p:cNvGrpSpPr/>
          <p:nvPr/>
        </p:nvGrpSpPr>
        <p:grpSpPr>
          <a:xfrm>
            <a:off x="3352680" y="2435760"/>
            <a:ext cx="5486040" cy="3350520"/>
            <a:chOff x="3352680" y="2435760"/>
            <a:chExt cx="5486040" cy="3350520"/>
          </a:xfrm>
        </p:grpSpPr>
        <p:sp>
          <p:nvSpPr>
            <p:cNvPr id="2158" name="CustomShape 4"/>
            <p:cNvSpPr/>
            <p:nvPr/>
          </p:nvSpPr>
          <p:spPr>
            <a:xfrm>
              <a:off x="6019920" y="2435760"/>
              <a:ext cx="99036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2159" name="CustomShape 5"/>
            <p:cNvSpPr/>
            <p:nvPr/>
          </p:nvSpPr>
          <p:spPr>
            <a:xfrm>
              <a:off x="3352680" y="39488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0" name="CustomShape 6"/>
            <p:cNvSpPr/>
            <p:nvPr/>
          </p:nvSpPr>
          <p:spPr>
            <a:xfrm>
              <a:off x="3352680" y="34131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1" name="CustomShape 7"/>
            <p:cNvSpPr/>
            <p:nvPr/>
          </p:nvSpPr>
          <p:spPr>
            <a:xfrm>
              <a:off x="3886200" y="29322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2" name="CustomShape 8"/>
            <p:cNvSpPr/>
            <p:nvPr/>
          </p:nvSpPr>
          <p:spPr>
            <a:xfrm>
              <a:off x="8458200" y="28652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3" name="CustomShape 9"/>
            <p:cNvSpPr/>
            <p:nvPr/>
          </p:nvSpPr>
          <p:spPr>
            <a:xfrm>
              <a:off x="4038480" y="394884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4" name="CustomShape 10"/>
            <p:cNvSpPr/>
            <p:nvPr/>
          </p:nvSpPr>
          <p:spPr>
            <a:xfrm>
              <a:off x="4038480" y="341316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5" name="CustomShape 11"/>
            <p:cNvSpPr/>
            <p:nvPr/>
          </p:nvSpPr>
          <p:spPr>
            <a:xfrm flipH="1">
              <a:off x="3542760" y="3301560"/>
              <a:ext cx="53316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6" name="CustomShape 12"/>
            <p:cNvSpPr/>
            <p:nvPr/>
          </p:nvSpPr>
          <p:spPr>
            <a:xfrm>
              <a:off x="4076640" y="3301560"/>
              <a:ext cx="151920" cy="11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7" name="CustomShape 13"/>
            <p:cNvSpPr/>
            <p:nvPr/>
          </p:nvSpPr>
          <p:spPr>
            <a:xfrm>
              <a:off x="3543480" y="37828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8" name="CustomShape 14"/>
            <p:cNvSpPr/>
            <p:nvPr/>
          </p:nvSpPr>
          <p:spPr>
            <a:xfrm>
              <a:off x="4229280" y="3782880"/>
              <a:ext cx="108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169" name="Group 15"/>
            <p:cNvGrpSpPr/>
            <p:nvPr/>
          </p:nvGrpSpPr>
          <p:grpSpPr>
            <a:xfrm>
              <a:off x="6095880" y="2865240"/>
              <a:ext cx="1752480" cy="2385360"/>
              <a:chOff x="6095880" y="2865240"/>
              <a:chExt cx="1752480" cy="2385360"/>
            </a:xfrm>
          </p:grpSpPr>
          <p:sp>
            <p:nvSpPr>
              <p:cNvPr id="2170" name="CustomShape 16"/>
              <p:cNvSpPr/>
              <p:nvPr/>
            </p:nvSpPr>
            <p:spPr>
              <a:xfrm>
                <a:off x="6705720" y="28652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1" name="CustomShape 17"/>
              <p:cNvSpPr/>
              <p:nvPr/>
            </p:nvSpPr>
            <p:spPr>
              <a:xfrm>
                <a:off x="6095880" y="39362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2" name="CustomShape 18"/>
              <p:cNvSpPr/>
              <p:nvPr/>
            </p:nvSpPr>
            <p:spPr>
              <a:xfrm>
                <a:off x="6324480" y="34005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3" name="CustomShape 19"/>
              <p:cNvSpPr/>
              <p:nvPr/>
            </p:nvSpPr>
            <p:spPr>
              <a:xfrm>
                <a:off x="7010280" y="39362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4" name="CustomShape 20"/>
              <p:cNvSpPr/>
              <p:nvPr/>
            </p:nvSpPr>
            <p:spPr>
              <a:xfrm>
                <a:off x="7010280" y="34005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5" name="CustomShape 21"/>
              <p:cNvSpPr/>
              <p:nvPr/>
            </p:nvSpPr>
            <p:spPr>
              <a:xfrm>
                <a:off x="6553080" y="39362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6" name="CustomShape 22"/>
              <p:cNvSpPr/>
              <p:nvPr/>
            </p:nvSpPr>
            <p:spPr>
              <a:xfrm>
                <a:off x="6095880" y="44175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7" name="CustomShape 23"/>
              <p:cNvSpPr/>
              <p:nvPr/>
            </p:nvSpPr>
            <p:spPr>
              <a:xfrm>
                <a:off x="6781680" y="44175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78" name="CustomShape 24"/>
              <p:cNvSpPr/>
              <p:nvPr/>
            </p:nvSpPr>
            <p:spPr>
              <a:xfrm>
                <a:off x="7086600" y="447192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2179" name="CustomShape 25"/>
              <p:cNvSpPr/>
              <p:nvPr/>
            </p:nvSpPr>
            <p:spPr>
              <a:xfrm>
                <a:off x="6781680" y="48859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80" name="CustomShape 26"/>
              <p:cNvSpPr/>
              <p:nvPr/>
            </p:nvSpPr>
            <p:spPr>
              <a:xfrm flipH="1">
                <a:off x="6514560" y="323460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1" name="CustomShape 27"/>
              <p:cNvSpPr/>
              <p:nvPr/>
            </p:nvSpPr>
            <p:spPr>
              <a:xfrm>
                <a:off x="6896160" y="323460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2" name="CustomShape 28"/>
              <p:cNvSpPr/>
              <p:nvPr/>
            </p:nvSpPr>
            <p:spPr>
              <a:xfrm flipH="1">
                <a:off x="6286680" y="37702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3" name="CustomShape 29"/>
              <p:cNvSpPr/>
              <p:nvPr/>
            </p:nvSpPr>
            <p:spPr>
              <a:xfrm>
                <a:off x="6515280" y="377028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4" name="CustomShape 30"/>
              <p:cNvSpPr/>
              <p:nvPr/>
            </p:nvSpPr>
            <p:spPr>
              <a:xfrm>
                <a:off x="7201080" y="377028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5" name="CustomShape 31"/>
              <p:cNvSpPr/>
              <p:nvPr/>
            </p:nvSpPr>
            <p:spPr>
              <a:xfrm>
                <a:off x="6286680" y="430596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6" name="CustomShape 32"/>
              <p:cNvSpPr/>
              <p:nvPr/>
            </p:nvSpPr>
            <p:spPr>
              <a:xfrm flipH="1">
                <a:off x="6972480" y="430596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7" name="CustomShape 33"/>
              <p:cNvSpPr/>
              <p:nvPr/>
            </p:nvSpPr>
            <p:spPr>
              <a:xfrm>
                <a:off x="7201080" y="430596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8" name="CustomShape 34"/>
              <p:cNvSpPr/>
              <p:nvPr/>
            </p:nvSpPr>
            <p:spPr>
              <a:xfrm>
                <a:off x="6972480" y="478692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89" name="CustomShape 35"/>
            <p:cNvSpPr/>
            <p:nvPr/>
          </p:nvSpPr>
          <p:spPr>
            <a:xfrm>
              <a:off x="8458200" y="3358800"/>
              <a:ext cx="3805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601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q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90" name="CustomShape 36"/>
            <p:cNvSpPr/>
            <p:nvPr/>
          </p:nvSpPr>
          <p:spPr>
            <a:xfrm>
              <a:off x="8648640" y="3234600"/>
              <a:ext cx="1080" cy="12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191" name="Group 37"/>
            <p:cNvGrpSpPr/>
            <p:nvPr/>
          </p:nvGrpSpPr>
          <p:grpSpPr>
            <a:xfrm>
              <a:off x="4267080" y="3400560"/>
              <a:ext cx="1752480" cy="2385720"/>
              <a:chOff x="4267080" y="3400560"/>
              <a:chExt cx="1752480" cy="2385720"/>
            </a:xfrm>
          </p:grpSpPr>
          <p:sp>
            <p:nvSpPr>
              <p:cNvPr id="2192" name="CustomShape 38"/>
              <p:cNvSpPr/>
              <p:nvPr/>
            </p:nvSpPr>
            <p:spPr>
              <a:xfrm>
                <a:off x="4876920" y="340056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3" name="CustomShape 39"/>
              <p:cNvSpPr/>
              <p:nvPr/>
            </p:nvSpPr>
            <p:spPr>
              <a:xfrm>
                <a:off x="4267080" y="44719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p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4" name="CustomShape 40"/>
              <p:cNvSpPr/>
              <p:nvPr/>
            </p:nvSpPr>
            <p:spPr>
              <a:xfrm>
                <a:off x="4495680" y="39362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h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5" name="CustomShape 41"/>
              <p:cNvSpPr/>
              <p:nvPr/>
            </p:nvSpPr>
            <p:spPr>
              <a:xfrm>
                <a:off x="5181480" y="44719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f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6" name="CustomShape 42"/>
              <p:cNvSpPr/>
              <p:nvPr/>
            </p:nvSpPr>
            <p:spPr>
              <a:xfrm>
                <a:off x="5181480" y="393624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r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7" name="CustomShape 43"/>
              <p:cNvSpPr/>
              <p:nvPr/>
            </p:nvSpPr>
            <p:spPr>
              <a:xfrm>
                <a:off x="4724280" y="447192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8" name="CustomShape 44"/>
              <p:cNvSpPr/>
              <p:nvPr/>
            </p:nvSpPr>
            <p:spPr>
              <a:xfrm>
                <a:off x="4267080" y="49528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q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199" name="CustomShape 45"/>
              <p:cNvSpPr/>
              <p:nvPr/>
            </p:nvSpPr>
            <p:spPr>
              <a:xfrm>
                <a:off x="4952880" y="495288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c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200" name="CustomShape 46"/>
              <p:cNvSpPr/>
              <p:nvPr/>
            </p:nvSpPr>
            <p:spPr>
              <a:xfrm>
                <a:off x="5257800" y="5007240"/>
                <a:ext cx="761760" cy="33372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Calibri"/>
                  </a:rPr>
                  <a:t>G</a:t>
                </a:r>
                <a:endParaRPr b="0" lang="en-IN" sz="1600" spc="-1" strike="noStrike">
                  <a:latin typeface="Arial"/>
                </a:endParaRPr>
              </a:p>
            </p:txBody>
          </p:sp>
          <p:sp>
            <p:nvSpPr>
              <p:cNvPr id="2201" name="CustomShape 47"/>
              <p:cNvSpPr/>
              <p:nvPr/>
            </p:nvSpPr>
            <p:spPr>
              <a:xfrm>
                <a:off x="4952880" y="5421600"/>
                <a:ext cx="380520" cy="3646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601"/>
                  </a:spcBef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a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2202" name="CustomShape 48"/>
              <p:cNvSpPr/>
              <p:nvPr/>
            </p:nvSpPr>
            <p:spPr>
              <a:xfrm flipH="1">
                <a:off x="4685760" y="3770280"/>
                <a:ext cx="38052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3" name="CustomShape 49"/>
              <p:cNvSpPr/>
              <p:nvPr/>
            </p:nvSpPr>
            <p:spPr>
              <a:xfrm>
                <a:off x="5067360" y="3770280"/>
                <a:ext cx="30456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4" name="CustomShape 50"/>
              <p:cNvSpPr/>
              <p:nvPr/>
            </p:nvSpPr>
            <p:spPr>
              <a:xfrm flipH="1">
                <a:off x="4457880" y="43059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5" name="CustomShape 51"/>
              <p:cNvSpPr/>
              <p:nvPr/>
            </p:nvSpPr>
            <p:spPr>
              <a:xfrm>
                <a:off x="4686480" y="4305960"/>
                <a:ext cx="22824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6" name="CustomShape 52"/>
              <p:cNvSpPr/>
              <p:nvPr/>
            </p:nvSpPr>
            <p:spPr>
              <a:xfrm>
                <a:off x="5372280" y="4305960"/>
                <a:ext cx="108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7" name="CustomShape 53"/>
              <p:cNvSpPr/>
              <p:nvPr/>
            </p:nvSpPr>
            <p:spPr>
              <a:xfrm>
                <a:off x="4457880" y="4841280"/>
                <a:ext cx="108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8" name="CustomShape 54"/>
              <p:cNvSpPr/>
              <p:nvPr/>
            </p:nvSpPr>
            <p:spPr>
              <a:xfrm flipH="1">
                <a:off x="5143680" y="4841280"/>
                <a:ext cx="228240" cy="11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9" name="CustomShape 55"/>
              <p:cNvSpPr/>
              <p:nvPr/>
            </p:nvSpPr>
            <p:spPr>
              <a:xfrm>
                <a:off x="5372280" y="4841280"/>
                <a:ext cx="266400" cy="165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0" name="CustomShape 56"/>
              <p:cNvSpPr/>
              <p:nvPr/>
            </p:nvSpPr>
            <p:spPr>
              <a:xfrm>
                <a:off x="5143680" y="5322600"/>
                <a:ext cx="1080" cy="9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11" name="CustomShape 57"/>
            <p:cNvSpPr/>
            <p:nvPr/>
          </p:nvSpPr>
          <p:spPr>
            <a:xfrm>
              <a:off x="4076640" y="3301560"/>
              <a:ext cx="990360" cy="9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2" name="CustomShape 58"/>
            <p:cNvSpPr/>
            <p:nvPr/>
          </p:nvSpPr>
          <p:spPr>
            <a:xfrm flipH="1">
              <a:off x="4076640" y="2774520"/>
              <a:ext cx="2437920" cy="15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3" name="CustomShape 59"/>
            <p:cNvSpPr/>
            <p:nvPr/>
          </p:nvSpPr>
          <p:spPr>
            <a:xfrm>
              <a:off x="6515280" y="2774520"/>
              <a:ext cx="38052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4" name="CustomShape 60"/>
            <p:cNvSpPr/>
            <p:nvPr/>
          </p:nvSpPr>
          <p:spPr>
            <a:xfrm>
              <a:off x="6515280" y="2774520"/>
              <a:ext cx="2133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15" name="CustomShape 61"/>
          <p:cNvSpPr/>
          <p:nvPr/>
        </p:nvSpPr>
        <p:spPr>
          <a:xfrm>
            <a:off x="4892760" y="3407040"/>
            <a:ext cx="393480" cy="35856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CustomShape 62"/>
          <p:cNvSpPr/>
          <p:nvPr/>
        </p:nvSpPr>
        <p:spPr>
          <a:xfrm>
            <a:off x="6122880" y="3959640"/>
            <a:ext cx="393480" cy="35856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CustomShape 63"/>
          <p:cNvSpPr/>
          <p:nvPr/>
        </p:nvSpPr>
        <p:spPr>
          <a:xfrm>
            <a:off x="4054320" y="3940560"/>
            <a:ext cx="393480" cy="35856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64"/>
          <p:cNvSpPr/>
          <p:nvPr/>
        </p:nvSpPr>
        <p:spPr>
          <a:xfrm>
            <a:off x="6564240" y="3956400"/>
            <a:ext cx="393480" cy="358560"/>
          </a:xfrm>
          <a:prstGeom prst="ellipse">
            <a:avLst/>
          </a:prstGeom>
          <a:solidFill>
            <a:srgbClr val="ff3300">
              <a:alpha val="20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6" dur="indefinite" restart="never" nodeType="tmRoot">
          <p:childTnLst>
            <p:seq>
              <p:cTn id="967" dur="indefinite" nodeType="mainSeq">
                <p:childTnLst>
                  <p:par>
                    <p:cTn id="968" fill="hold">
                      <p:stCondLst>
                        <p:cond delay="indefinite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Graph Search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0" name="TextShape 2"/>
          <p:cNvSpPr txBox="1"/>
          <p:nvPr/>
        </p:nvSpPr>
        <p:spPr>
          <a:xfrm>
            <a:off x="2362320" y="1371600"/>
            <a:ext cx="8152920" cy="47224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Idea: never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expand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a state twice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How to implement: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Tree search + set of expanded states (“closed set”)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Expand the search tree node-by-node, but…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Before expanding a node, check to make sure its state has never been expanded before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If not new, skip it, if new add to closed set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Important: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store the closed set as a set</a:t>
            </a: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, not a list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Can graph search wreck completeness?  Why/why not?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  <a:p>
            <a:pPr marL="342720" indent="-342360">
              <a:lnSpc>
                <a:spcPct val="150000"/>
              </a:lnSpc>
              <a:spcBef>
                <a:spcPts val="479"/>
              </a:spcBef>
              <a:buClr>
                <a:srgbClr val="333399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33339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8" dur="indefinite" restart="never" nodeType="tmRoot">
          <p:childTnLst>
            <p:seq>
              <p:cTn id="979" dur="indefinite" nodeType="mainSeq">
                <p:childTnLst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6" fill="hold">
                      <p:stCondLst>
                        <p:cond delay="indefinite"/>
                      </p:stCondLst>
                      <p:childTnLst>
                        <p:par>
                          <p:cTn id="997" fill="hold">
                            <p:stCondLst>
                              <p:cond delay="0"/>
                            </p:stCondLst>
                            <p:childTnLst>
                              <p:par>
                                <p:cTn id="9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fill="hold">
                      <p:stCondLst>
                        <p:cond delay="indefinite"/>
                      </p:stCondLst>
                      <p:childTnLst>
                        <p:par>
                          <p:cTn id="1001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TextShape 1"/>
          <p:cNvSpPr txBox="1"/>
          <p:nvPr/>
        </p:nvSpPr>
        <p:spPr>
          <a:xfrm>
            <a:off x="0" y="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Iterative Deepening A* (IDA*)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2" name="TextShape 2"/>
          <p:cNvSpPr txBox="1"/>
          <p:nvPr/>
        </p:nvSpPr>
        <p:spPr>
          <a:xfrm>
            <a:off x="406440" y="137160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7760" indent="-34740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Idea: Reduce memory requirement of A* by applying </a:t>
            </a: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cutoff on values of f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7760" indent="-34740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Consistent heuristic function h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marL="347760" indent="-34740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333399"/>
                </a:solidFill>
                <a:latin typeface="Calibri"/>
              </a:rPr>
              <a:t>Algorithm IDA*:</a:t>
            </a:r>
            <a:endParaRPr b="0" lang="en-US" sz="3200" spc="-1" strike="noStrike">
              <a:solidFill>
                <a:srgbClr val="333399"/>
              </a:solidFill>
              <a:latin typeface="Calibri"/>
            </a:endParaRPr>
          </a:p>
          <a:p>
            <a:pPr lvl="1" marL="973080" indent="-51084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Initialize cutoff to f(initial-node)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73080" indent="-51084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Wingdings" charset="2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Repeat: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481040" indent="-3362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Perform depth-first search by expanding all nodes N such that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</a:rPr>
              <a:t>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cutoff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481040" indent="-33624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Wingdings" charset="2"/>
              <a:buAutoNum type="alphaL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Reset cutoff to smallest value f of non-expanded (leaf) nodes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24" name="Group 2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225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6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7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8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9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0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1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2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3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4" name="CustomShape 12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235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236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7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9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0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1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2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3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4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45" name="Group 23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246" name="Group 24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247" name="CustomShape 25"/>
              <p:cNvSpPr/>
              <p:nvPr/>
            </p:nvSpPr>
            <p:spPr>
              <a:xfrm>
                <a:off x="4114800" y="53341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8" name="CustomShape 26"/>
              <p:cNvSpPr/>
              <p:nvPr/>
            </p:nvSpPr>
            <p:spPr>
              <a:xfrm>
                <a:off x="4267080" y="533412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9" name="CustomShape 27"/>
              <p:cNvSpPr/>
              <p:nvPr/>
            </p:nvSpPr>
            <p:spPr>
              <a:xfrm>
                <a:off x="4114800" y="54864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0" name="CustomShape 28"/>
              <p:cNvSpPr/>
              <p:nvPr/>
            </p:nvSpPr>
            <p:spPr>
              <a:xfrm>
                <a:off x="4267080" y="548640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1" name="CustomShape 29"/>
              <p:cNvSpPr/>
              <p:nvPr/>
            </p:nvSpPr>
            <p:spPr>
              <a:xfrm>
                <a:off x="4419720" y="54864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2" name="CustomShape 30"/>
              <p:cNvSpPr/>
              <p:nvPr/>
            </p:nvSpPr>
            <p:spPr>
              <a:xfrm>
                <a:off x="4114800" y="56386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3" name="CustomShape 31"/>
              <p:cNvSpPr/>
              <p:nvPr/>
            </p:nvSpPr>
            <p:spPr>
              <a:xfrm>
                <a:off x="4419720" y="56386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4" name="CustomShape 32"/>
              <p:cNvSpPr/>
              <p:nvPr/>
            </p:nvSpPr>
            <p:spPr>
              <a:xfrm>
                <a:off x="4267080" y="56386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5" name="CustomShape 33"/>
              <p:cNvSpPr/>
              <p:nvPr/>
            </p:nvSpPr>
            <p:spPr>
              <a:xfrm>
                <a:off x="4419720" y="53341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6" name="CustomShape 34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257" name="Line 35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58" name="CustomShape 36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59" name="CustomShape 37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Cutoff=4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04" dur="indefinite" restart="never" nodeType="tmRoot">
          <p:childTnLst>
            <p:seq>
              <p:cTn id="1005" dur="indefinite" nodeType="mainSeq">
                <p:childTnLst>
                  <p:par>
                    <p:cTn id="1006" nodeType="clickEffect" fill="hold">
                      <p:stCondLst>
                        <p:cond delay="indefinite"/>
                      </p:stCondLst>
                      <p:childTnLst>
                        <p:par>
                          <p:cTn id="100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61" name="Group 2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262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3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4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5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6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7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9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0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1" name="CustomShape 12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272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273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4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5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6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7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8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9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0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1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82" name="Group 23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283" name="Group 24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284" name="CustomShape 25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5" name="CustomShape 26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6" name="CustomShape 27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7" name="CustomShape 28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8" name="CustomShape 29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9" name="CustomShape 30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0" name="CustomShape 31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1" name="CustomShape 32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2" name="CustomShape 33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3" name="CustomShape 34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294" name="Line 35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95" name="Group 36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296" name="Group 37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297" name="CustomShape 38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298" name="Group 39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299" name="CustomShape 40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0" name="CustomShape 41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1" name="CustomShape 42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2" name="CustomShape 43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3" name="CustomShape 44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4" name="CustomShape 45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5" name="CustomShape 46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6" name="CustomShape 47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7" name="CustomShape 48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308" name="Line 49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9" name="CustomShape 50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Cutoff=4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310" name="Group 51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311" name="Group 52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312" name="CustomShape 53"/>
              <p:cNvSpPr/>
              <p:nvPr/>
            </p:nvSpPr>
            <p:spPr>
              <a:xfrm>
                <a:off x="5334120" y="53341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3" name="CustomShape 54"/>
              <p:cNvSpPr/>
              <p:nvPr/>
            </p:nvSpPr>
            <p:spPr>
              <a:xfrm>
                <a:off x="5486400" y="533412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4" name="CustomShape 55"/>
              <p:cNvSpPr/>
              <p:nvPr/>
            </p:nvSpPr>
            <p:spPr>
              <a:xfrm>
                <a:off x="5334120" y="54864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5" name="CustomShape 56"/>
              <p:cNvSpPr/>
              <p:nvPr/>
            </p:nvSpPr>
            <p:spPr>
              <a:xfrm>
                <a:off x="5486400" y="56386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6" name="CustomShape 57"/>
              <p:cNvSpPr/>
              <p:nvPr/>
            </p:nvSpPr>
            <p:spPr>
              <a:xfrm>
                <a:off x="5486400" y="54864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7" name="CustomShape 58"/>
              <p:cNvSpPr/>
              <p:nvPr/>
            </p:nvSpPr>
            <p:spPr>
              <a:xfrm>
                <a:off x="5334120" y="56386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8" name="CustomShape 59"/>
              <p:cNvSpPr/>
              <p:nvPr/>
            </p:nvSpPr>
            <p:spPr>
              <a:xfrm>
                <a:off x="5638680" y="5486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9" name="CustomShape 60"/>
              <p:cNvSpPr/>
              <p:nvPr/>
            </p:nvSpPr>
            <p:spPr>
              <a:xfrm>
                <a:off x="5638680" y="56386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0" name="CustomShape 61"/>
              <p:cNvSpPr/>
              <p:nvPr/>
            </p:nvSpPr>
            <p:spPr>
              <a:xfrm>
                <a:off x="5638680" y="53341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1" name="CustomShape 62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322" name="Line 63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23" name="CustomShape 64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0" dur="indefinite" restart="never" nodeType="tmRoot">
          <p:childTnLst>
            <p:seq>
              <p:cTn id="1011" dur="indefinite" nodeType="mainSeq">
                <p:childTnLst>
                  <p:par>
                    <p:cTn id="1012" nodeType="clickEffect" fill="hold">
                      <p:stCondLst>
                        <p:cond delay="indefinite"/>
                      </p:stCondLst>
                      <p:childTnLst>
                        <p:par>
                          <p:cTn id="101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Video of Demo Contours UCS Empty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05920" y="1128240"/>
            <a:ext cx="6379920" cy="534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221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221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25" name="Group 2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326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7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8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9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0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1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2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3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4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5" name="CustomShape 12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336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337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8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9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0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1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2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3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4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5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46" name="Group 23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347" name="Group 24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348" name="CustomShape 25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9" name="CustomShape 26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0" name="CustomShape 27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1" name="CustomShape 28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2" name="CustomShape 29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3" name="CustomShape 30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4" name="CustomShape 31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5" name="CustomShape 32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6" name="CustomShape 33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7" name="CustomShape 34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358" name="Line 35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59" name="Group 36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360" name="Group 37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361" name="CustomShape 38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362" name="Group 39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363" name="CustomShape 40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4" name="CustomShape 41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5" name="CustomShape 42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6" name="CustomShape 43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7" name="CustomShape 44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8" name="CustomShape 45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9" name="CustomShape 46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70" name="CustomShape 47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71" name="CustomShape 48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372" name="Line 49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3" name="CustomShape 50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Cutoff=4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374" name="Group 51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375" name="Group 52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376" name="CustomShape 53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377" name="Group 54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2378" name="CustomShape 55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79" name="CustomShape 56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0" name="CustomShape 57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1" name="CustomShape 58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2" name="CustomShape 59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3" name="CustomShape 60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4" name="CustomShape 61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5" name="CustomShape 62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6" name="CustomShape 63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387" name="Line 64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88" name="Group 65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2389" name="Group 66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2390" name="CustomShape 67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1" name="CustomShape 68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2" name="CustomShape 69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3" name="CustomShape 70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4" name="CustomShape 71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5" name="CustomShape 72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6" name="CustomShape 73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7" name="CustomShape 74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8" name="CustomShape 75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9" name="CustomShape 76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400" name="Line 77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1" name="CustomShape 78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03" name="Group 2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404" name="CustomShape 3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5" name="CustomShape 4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6" name="CustomShape 5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7" name="CustomShape 6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8" name="CustomShape 7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9" name="CustomShape 8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0" name="CustomShape 9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1" name="CustomShape 10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2" name="CustomShape 11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3" name="CustomShape 12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414" name="Group 13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415" name="CustomShape 14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6" name="CustomShape 15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7" name="CustomShape 16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8" name="CustomShape 17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9" name="CustomShape 18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0" name="CustomShape 19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1" name="CustomShape 20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2" name="CustomShape 21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3" name="CustomShape 22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24" name="Group 23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425" name="Group 24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426" name="CustomShape 25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7" name="CustomShape 26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8" name="CustomShape 27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9" name="CustomShape 28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0" name="CustomShape 29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1" name="CustomShape 30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2" name="CustomShape 31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3" name="CustomShape 32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4" name="CustomShape 33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5" name="CustomShape 34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436" name="Line 35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37" name="Group 36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438" name="Group 37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439" name="CustomShape 38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440" name="Group 39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441" name="CustomShape 40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2" name="CustomShape 41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3" name="CustomShape 42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4" name="CustomShape 43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5" name="CustomShape 44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6" name="CustomShape 45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7" name="CustomShape 46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8" name="CustomShape 47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49" name="CustomShape 48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450" name="Line 49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51" name="CustomShape 50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Cutoff=4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452" name="Group 51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453" name="Group 52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454" name="CustomShape 53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455" name="Group 54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2456" name="CustomShape 55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57" name="CustomShape 56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58" name="CustomShape 57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59" name="CustomShape 58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0" name="CustomShape 59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1" name="CustomShape 60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2" name="CustomShape 61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3" name="CustomShape 62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4" name="CustomShape 63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465" name="Line 64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6" name="Group 65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2467" name="Group 66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2468" name="CustomShape 67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469" name="CustomShape 68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0" name="CustomShape 69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1" name="CustomShape 70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2" name="CustomShape 71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3" name="CustomShape 72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4" name="CustomShape 73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5" name="CustomShape 74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6" name="CustomShape 75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7" name="CustomShape 76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78" name="Line 77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79" name="Group 78"/>
          <p:cNvGrpSpPr/>
          <p:nvPr/>
        </p:nvGrpSpPr>
        <p:grpSpPr>
          <a:xfrm>
            <a:off x="4572000" y="2133720"/>
            <a:ext cx="1218600" cy="2209680"/>
            <a:chOff x="4572000" y="2133720"/>
            <a:chExt cx="1218600" cy="2209680"/>
          </a:xfrm>
        </p:grpSpPr>
        <p:grpSp>
          <p:nvGrpSpPr>
            <p:cNvPr id="2480" name="Group 79"/>
            <p:cNvGrpSpPr/>
            <p:nvPr/>
          </p:nvGrpSpPr>
          <p:grpSpPr>
            <a:xfrm>
              <a:off x="5334120" y="2133720"/>
              <a:ext cx="456480" cy="787320"/>
              <a:chOff x="5334120" y="2133720"/>
              <a:chExt cx="456480" cy="787320"/>
            </a:xfrm>
          </p:grpSpPr>
          <p:sp>
            <p:nvSpPr>
              <p:cNvPr id="2481" name="CustomShape 80"/>
              <p:cNvSpPr/>
              <p:nvPr/>
            </p:nvSpPr>
            <p:spPr>
              <a:xfrm>
                <a:off x="5334120" y="21337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2" name="CustomShape 81"/>
              <p:cNvSpPr/>
              <p:nvPr/>
            </p:nvSpPr>
            <p:spPr>
              <a:xfrm>
                <a:off x="5486400" y="213372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3" name="CustomShape 82"/>
              <p:cNvSpPr/>
              <p:nvPr/>
            </p:nvSpPr>
            <p:spPr>
              <a:xfrm>
                <a:off x="5486400" y="22860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4" name="CustomShape 83"/>
              <p:cNvSpPr/>
              <p:nvPr/>
            </p:nvSpPr>
            <p:spPr>
              <a:xfrm>
                <a:off x="5486400" y="24382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5" name="CustomShape 84"/>
              <p:cNvSpPr/>
              <p:nvPr/>
            </p:nvSpPr>
            <p:spPr>
              <a:xfrm>
                <a:off x="5638680" y="22860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6" name="CustomShape 85"/>
              <p:cNvSpPr/>
              <p:nvPr/>
            </p:nvSpPr>
            <p:spPr>
              <a:xfrm>
                <a:off x="5334120" y="24382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7" name="CustomShape 86"/>
              <p:cNvSpPr/>
              <p:nvPr/>
            </p:nvSpPr>
            <p:spPr>
              <a:xfrm>
                <a:off x="5334120" y="22860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8" name="CustomShape 87"/>
              <p:cNvSpPr/>
              <p:nvPr/>
            </p:nvSpPr>
            <p:spPr>
              <a:xfrm>
                <a:off x="5638680" y="24382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9" name="CustomShape 88"/>
              <p:cNvSpPr/>
              <p:nvPr/>
            </p:nvSpPr>
            <p:spPr>
              <a:xfrm>
                <a:off x="5638680" y="21337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0" name="CustomShape 89"/>
              <p:cNvSpPr/>
              <p:nvPr/>
            </p:nvSpPr>
            <p:spPr>
              <a:xfrm>
                <a:off x="5396400" y="25257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491" name="Line 90"/>
            <p:cNvSpPr/>
            <p:nvPr/>
          </p:nvSpPr>
          <p:spPr>
            <a:xfrm flipV="1">
              <a:off x="4572000" y="2361960"/>
              <a:ext cx="761760" cy="1981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2" name="CustomShape 91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94" name="Group 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495" name="Group 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496" name="CustomShape 4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497" name="CustomShape 5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8" name="CustomShape 6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9" name="CustomShape 7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0" name="CustomShape 8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1" name="CustomShape 9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2" name="CustomShape 10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3" name="CustomShape 11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4" name="CustomShape 12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5" name="CustomShape 13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06" name="Line 1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7" name="Group 15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508" name="CustomShape 16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9" name="CustomShape 17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0" name="CustomShape 18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1" name="CustomShape 19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2" name="CustomShape 20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3" name="CustomShape 21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4" name="CustomShape 22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5" name="CustomShape 23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6" name="CustomShape 24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7" name="CustomShape 25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518" name="Group 26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519" name="CustomShape 27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0" name="CustomShape 28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1" name="CustomShape 29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2" name="CustomShape 30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3" name="CustomShape 31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4" name="CustomShape 32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5" name="CustomShape 33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6" name="CustomShape 34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7" name="CustomShape 35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28" name="Group 36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529" name="Group 37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530" name="CustomShape 38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531" name="Group 39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532" name="CustomShape 40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3" name="CustomShape 41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4" name="CustomShape 42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5" name="CustomShape 43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6" name="CustomShape 44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7" name="CustomShape 45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8" name="CustomShape 46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9" name="CustomShape 47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40" name="CustomShape 48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541" name="Line 49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42" name="CustomShape 50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Cutoff=4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543" name="Group 51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544" name="Group 52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545" name="CustomShape 53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546" name="Group 54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2547" name="CustomShape 55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48" name="CustomShape 56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49" name="CustomShape 57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0" name="CustomShape 58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1" name="CustomShape 59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2" name="CustomShape 60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3" name="CustomShape 61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4" name="CustomShape 62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5" name="CustomShape 63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556" name="Line 64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57" name="Group 65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2558" name="Group 66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2559" name="CustomShape 67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560" name="CustomShape 68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1" name="CustomShape 69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2" name="CustomShape 70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3" name="CustomShape 71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4" name="CustomShape 72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5" name="CustomShape 73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6" name="CustomShape 74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7" name="CustomShape 75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8" name="CustomShape 76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69" name="Line 77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70" name="Group 78"/>
          <p:cNvGrpSpPr/>
          <p:nvPr/>
        </p:nvGrpSpPr>
        <p:grpSpPr>
          <a:xfrm>
            <a:off x="4572000" y="2133720"/>
            <a:ext cx="1218600" cy="2209680"/>
            <a:chOff x="4572000" y="2133720"/>
            <a:chExt cx="1218600" cy="2209680"/>
          </a:xfrm>
        </p:grpSpPr>
        <p:grpSp>
          <p:nvGrpSpPr>
            <p:cNvPr id="2571" name="Group 79"/>
            <p:cNvGrpSpPr/>
            <p:nvPr/>
          </p:nvGrpSpPr>
          <p:grpSpPr>
            <a:xfrm>
              <a:off x="5334120" y="2133720"/>
              <a:ext cx="456480" cy="787320"/>
              <a:chOff x="5334120" y="2133720"/>
              <a:chExt cx="456480" cy="787320"/>
            </a:xfrm>
          </p:grpSpPr>
          <p:sp>
            <p:nvSpPr>
              <p:cNvPr id="2572" name="CustomShape 80"/>
              <p:cNvSpPr/>
              <p:nvPr/>
            </p:nvSpPr>
            <p:spPr>
              <a:xfrm>
                <a:off x="5396400" y="2525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573" name="CustomShape 81"/>
              <p:cNvSpPr/>
              <p:nvPr/>
            </p:nvSpPr>
            <p:spPr>
              <a:xfrm>
                <a:off x="5334120" y="2133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4" name="CustomShape 82"/>
              <p:cNvSpPr/>
              <p:nvPr/>
            </p:nvSpPr>
            <p:spPr>
              <a:xfrm>
                <a:off x="5486400" y="2133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5" name="CustomShape 83"/>
              <p:cNvSpPr/>
              <p:nvPr/>
            </p:nvSpPr>
            <p:spPr>
              <a:xfrm>
                <a:off x="5486400" y="22860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6" name="CustomShape 84"/>
              <p:cNvSpPr/>
              <p:nvPr/>
            </p:nvSpPr>
            <p:spPr>
              <a:xfrm>
                <a:off x="5486400" y="24382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7" name="CustomShape 85"/>
              <p:cNvSpPr/>
              <p:nvPr/>
            </p:nvSpPr>
            <p:spPr>
              <a:xfrm>
                <a:off x="5638680" y="22860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8" name="CustomShape 86"/>
              <p:cNvSpPr/>
              <p:nvPr/>
            </p:nvSpPr>
            <p:spPr>
              <a:xfrm>
                <a:off x="5334120" y="24382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9" name="CustomShape 87"/>
              <p:cNvSpPr/>
              <p:nvPr/>
            </p:nvSpPr>
            <p:spPr>
              <a:xfrm>
                <a:off x="5334120" y="22860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0" name="CustomShape 88"/>
              <p:cNvSpPr/>
              <p:nvPr/>
            </p:nvSpPr>
            <p:spPr>
              <a:xfrm>
                <a:off x="5638680" y="24382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1" name="CustomShape 89"/>
              <p:cNvSpPr/>
              <p:nvPr/>
            </p:nvSpPr>
            <p:spPr>
              <a:xfrm>
                <a:off x="5638680" y="21337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82" name="Line 90"/>
            <p:cNvSpPr/>
            <p:nvPr/>
          </p:nvSpPr>
          <p:spPr>
            <a:xfrm flipV="1">
              <a:off x="4572000" y="2361960"/>
              <a:ext cx="761760" cy="19814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83" name="Group 91"/>
          <p:cNvGrpSpPr/>
          <p:nvPr/>
        </p:nvGrpSpPr>
        <p:grpSpPr>
          <a:xfrm>
            <a:off x="3352680" y="2133720"/>
            <a:ext cx="1218960" cy="1752480"/>
            <a:chOff x="3352680" y="2133720"/>
            <a:chExt cx="1218960" cy="1752480"/>
          </a:xfrm>
        </p:grpSpPr>
        <p:grpSp>
          <p:nvGrpSpPr>
            <p:cNvPr id="2584" name="Group 92"/>
            <p:cNvGrpSpPr/>
            <p:nvPr/>
          </p:nvGrpSpPr>
          <p:grpSpPr>
            <a:xfrm>
              <a:off x="4114800" y="2133720"/>
              <a:ext cx="456840" cy="787320"/>
              <a:chOff x="4114800" y="2133720"/>
              <a:chExt cx="456840" cy="787320"/>
            </a:xfrm>
          </p:grpSpPr>
          <p:sp>
            <p:nvSpPr>
              <p:cNvPr id="2585" name="CustomShape 93"/>
              <p:cNvSpPr/>
              <p:nvPr/>
            </p:nvSpPr>
            <p:spPr>
              <a:xfrm>
                <a:off x="4114800" y="21337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6" name="CustomShape 94"/>
              <p:cNvSpPr/>
              <p:nvPr/>
            </p:nvSpPr>
            <p:spPr>
              <a:xfrm>
                <a:off x="4267080" y="213372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7" name="CustomShape 95"/>
              <p:cNvSpPr/>
              <p:nvPr/>
            </p:nvSpPr>
            <p:spPr>
              <a:xfrm>
                <a:off x="4114800" y="22860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8" name="CustomShape 96"/>
              <p:cNvSpPr/>
              <p:nvPr/>
            </p:nvSpPr>
            <p:spPr>
              <a:xfrm>
                <a:off x="4267080" y="228600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9" name="CustomShape 97"/>
              <p:cNvSpPr/>
              <p:nvPr/>
            </p:nvSpPr>
            <p:spPr>
              <a:xfrm>
                <a:off x="4419720" y="22860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0" name="CustomShape 98"/>
              <p:cNvSpPr/>
              <p:nvPr/>
            </p:nvSpPr>
            <p:spPr>
              <a:xfrm>
                <a:off x="4267080" y="24382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1" name="CustomShape 99"/>
              <p:cNvSpPr/>
              <p:nvPr/>
            </p:nvSpPr>
            <p:spPr>
              <a:xfrm>
                <a:off x="4114800" y="24382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2" name="CustomShape 100"/>
              <p:cNvSpPr/>
              <p:nvPr/>
            </p:nvSpPr>
            <p:spPr>
              <a:xfrm>
                <a:off x="4419720" y="24382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3" name="CustomShape 101"/>
              <p:cNvSpPr/>
              <p:nvPr/>
            </p:nvSpPr>
            <p:spPr>
              <a:xfrm>
                <a:off x="4419720" y="21337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4" name="CustomShape 102"/>
              <p:cNvSpPr/>
              <p:nvPr/>
            </p:nvSpPr>
            <p:spPr>
              <a:xfrm>
                <a:off x="4177440" y="25257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595" name="Line 103"/>
            <p:cNvSpPr/>
            <p:nvPr/>
          </p:nvSpPr>
          <p:spPr>
            <a:xfrm flipV="1">
              <a:off x="3352680" y="2361960"/>
              <a:ext cx="762120" cy="1524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6" name="CustomShape 104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7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598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9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0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1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2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3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4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5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6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7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608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609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0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1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2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3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4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5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6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7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18" name="Group 22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619" name="Group 23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620" name="CustomShape 24"/>
              <p:cNvSpPr/>
              <p:nvPr/>
            </p:nvSpPr>
            <p:spPr>
              <a:xfrm>
                <a:off x="4114800" y="53341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1" name="CustomShape 25"/>
              <p:cNvSpPr/>
              <p:nvPr/>
            </p:nvSpPr>
            <p:spPr>
              <a:xfrm>
                <a:off x="4267080" y="533412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2" name="CustomShape 26"/>
              <p:cNvSpPr/>
              <p:nvPr/>
            </p:nvSpPr>
            <p:spPr>
              <a:xfrm>
                <a:off x="4114800" y="54864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3" name="CustomShape 27"/>
              <p:cNvSpPr/>
              <p:nvPr/>
            </p:nvSpPr>
            <p:spPr>
              <a:xfrm>
                <a:off x="4267080" y="548640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4" name="CustomShape 28"/>
              <p:cNvSpPr/>
              <p:nvPr/>
            </p:nvSpPr>
            <p:spPr>
              <a:xfrm>
                <a:off x="4419720" y="54864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5" name="CustomShape 29"/>
              <p:cNvSpPr/>
              <p:nvPr/>
            </p:nvSpPr>
            <p:spPr>
              <a:xfrm>
                <a:off x="4114800" y="56386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6" name="CustomShape 30"/>
              <p:cNvSpPr/>
              <p:nvPr/>
            </p:nvSpPr>
            <p:spPr>
              <a:xfrm>
                <a:off x="4419720" y="56386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7" name="CustomShape 31"/>
              <p:cNvSpPr/>
              <p:nvPr/>
            </p:nvSpPr>
            <p:spPr>
              <a:xfrm>
                <a:off x="4267080" y="56386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8" name="CustomShape 32"/>
              <p:cNvSpPr/>
              <p:nvPr/>
            </p:nvSpPr>
            <p:spPr>
              <a:xfrm>
                <a:off x="4419720" y="53341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9" name="CustomShape 33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630" name="Line 34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31" name="CustomShape 35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32" name="CustomShape 36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33" name="TextShape 37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6" dur="indefinite" restart="never" nodeType="tmRoot">
          <p:childTnLst>
            <p:seq>
              <p:cTn id="1017" dur="indefinite" nodeType="mainSeq">
                <p:childTnLst>
                  <p:par>
                    <p:cTn id="1018" nodeType="clickEffect" fill="hold">
                      <p:stCondLst>
                        <p:cond delay="indefinite"/>
                      </p:stCondLst>
                      <p:childTnLst>
                        <p:par>
                          <p:cTn id="10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635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6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7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8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9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0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1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2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3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4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645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646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7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8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9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0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1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2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3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4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55" name="Group 2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656" name="Group 2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657" name="CustomShape 24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8" name="CustomShape 25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9" name="CustomShape 26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0" name="CustomShape 27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1" name="CustomShape 28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2" name="CustomShape 29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3" name="CustomShape 30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4" name="CustomShape 31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5" name="CustomShape 32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6" name="CustomShape 33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667" name="Line 3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68" name="Group 35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669" name="Group 36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670" name="CustomShape 37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671" name="Group 38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672" name="CustomShape 39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3" name="CustomShape 40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4" name="CustomShape 41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5" name="CustomShape 42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6" name="CustomShape 43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7" name="CustomShape 44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8" name="CustomShape 45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9" name="CustomShape 46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80" name="CustomShape 47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681" name="Line 48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82" name="CustomShape 49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683" name="Group 50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684" name="Group 51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685" name="CustomShape 52"/>
              <p:cNvSpPr/>
              <p:nvPr/>
            </p:nvSpPr>
            <p:spPr>
              <a:xfrm>
                <a:off x="5334120" y="53341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6" name="CustomShape 53"/>
              <p:cNvSpPr/>
              <p:nvPr/>
            </p:nvSpPr>
            <p:spPr>
              <a:xfrm>
                <a:off x="5486400" y="533412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7" name="CustomShape 54"/>
              <p:cNvSpPr/>
              <p:nvPr/>
            </p:nvSpPr>
            <p:spPr>
              <a:xfrm>
                <a:off x="5334120" y="54864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8" name="CustomShape 55"/>
              <p:cNvSpPr/>
              <p:nvPr/>
            </p:nvSpPr>
            <p:spPr>
              <a:xfrm>
                <a:off x="5486400" y="56386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9" name="CustomShape 56"/>
              <p:cNvSpPr/>
              <p:nvPr/>
            </p:nvSpPr>
            <p:spPr>
              <a:xfrm>
                <a:off x="5486400" y="54864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0" name="CustomShape 57"/>
              <p:cNvSpPr/>
              <p:nvPr/>
            </p:nvSpPr>
            <p:spPr>
              <a:xfrm>
                <a:off x="5334120" y="56386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1" name="CustomShape 58"/>
              <p:cNvSpPr/>
              <p:nvPr/>
            </p:nvSpPr>
            <p:spPr>
              <a:xfrm>
                <a:off x="5638680" y="54864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2" name="CustomShape 59"/>
              <p:cNvSpPr/>
              <p:nvPr/>
            </p:nvSpPr>
            <p:spPr>
              <a:xfrm>
                <a:off x="5638680" y="56386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3" name="CustomShape 60"/>
              <p:cNvSpPr/>
              <p:nvPr/>
            </p:nvSpPr>
            <p:spPr>
              <a:xfrm>
                <a:off x="5638680" y="53341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4" name="CustomShape 61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695" name="Line 62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6" name="CustomShape 63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97" name="TextShape 64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2" dur="indefinite" restart="never" nodeType="tmRoot">
          <p:childTnLst>
            <p:seq>
              <p:cTn id="1023" dur="indefinite" nodeType="mainSeq">
                <p:childTnLst>
                  <p:par>
                    <p:cTn id="1024" nodeType="clickEffect" fill="hold">
                      <p:stCondLst>
                        <p:cond delay="indefinite"/>
                      </p:stCondLst>
                      <p:childTnLst>
                        <p:par>
                          <p:cTn id="102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8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699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0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1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2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3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4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5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6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7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8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709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710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1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2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3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4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5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6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7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8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19" name="Group 2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720" name="Group 2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721" name="CustomShape 24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2" name="CustomShape 25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3" name="CustomShape 26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4" name="CustomShape 27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5" name="CustomShape 28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6" name="CustomShape 29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7" name="CustomShape 30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8" name="CustomShape 31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9" name="CustomShape 32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0" name="CustomShape 33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731" name="Line 3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32" name="Group 35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733" name="Group 36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734" name="CustomShape 37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735" name="Group 38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736" name="CustomShape 39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37" name="CustomShape 40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38" name="CustomShape 41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39" name="CustomShape 42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0" name="CustomShape 43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1" name="CustomShape 44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2" name="CustomShape 45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3" name="CustomShape 46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4" name="CustomShape 47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745" name="Line 48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46" name="CustomShape 49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747" name="Group 50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748" name="Group 51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749" name="CustomShape 52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750" name="Group 53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2751" name="CustomShape 54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2" name="CustomShape 55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3" name="CustomShape 56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4" name="CustomShape 57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5" name="CustomShape 58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6" name="CustomShape 59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7" name="CustomShape 60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8" name="CustomShape 61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9" name="CustomShape 62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760" name="Line 63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61" name="Group 64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2762" name="Group 65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2763" name="CustomShape 66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4" name="CustomShape 67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5" name="CustomShape 68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6" name="CustomShape 69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7" name="CustomShape 70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8" name="CustomShape 71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9" name="CustomShape 72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0" name="CustomShape 73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1" name="CustomShape 74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2" name="CustomShape 75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773" name="Line 76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74" name="CustomShape 77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75" name="TextShape 78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777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8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9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0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1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2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3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4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5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6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787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788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9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0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1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2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3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4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5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6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97" name="Group 2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798" name="Group 2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799" name="CustomShape 24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0" name="CustomShape 25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1" name="CustomShape 26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2" name="CustomShape 27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3" name="CustomShape 28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4" name="CustomShape 29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5" name="CustomShape 30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6" name="CustomShape 31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7" name="CustomShape 32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8" name="CustomShape 33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809" name="Line 3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0" name="Group 35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811" name="Group 36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812" name="CustomShape 37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813" name="Group 38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814" name="CustomShape 39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5" name="CustomShape 40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6" name="CustomShape 41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7" name="CustomShape 42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8" name="CustomShape 43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9" name="CustomShape 44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0" name="CustomShape 45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1" name="CustomShape 46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2" name="CustomShape 47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823" name="Line 48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24" name="CustomShape 49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825" name="Group 50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826" name="Group 51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827" name="CustomShape 52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828" name="Group 53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2829" name="CustomShape 54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0" name="CustomShape 55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1" name="CustomShape 56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2" name="CustomShape 57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3" name="CustomShape 58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4" name="CustomShape 59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5" name="CustomShape 60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6" name="CustomShape 61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7" name="CustomShape 62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838" name="Line 63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39" name="Group 64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2840" name="Group 65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2841" name="CustomShape 66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2" name="CustomShape 67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3" name="CustomShape 68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4" name="CustomShape 69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5" name="CustomShape 70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6" name="CustomShape 71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7" name="CustomShape 72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8" name="CustomShape 73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9" name="CustomShape 74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0" name="CustomShape 75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851" name="Line 76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52" name="Group 77"/>
          <p:cNvGrpSpPr/>
          <p:nvPr/>
        </p:nvGrpSpPr>
        <p:grpSpPr>
          <a:xfrm>
            <a:off x="6553080" y="4648320"/>
            <a:ext cx="456840" cy="785520"/>
            <a:chOff x="6553080" y="4648320"/>
            <a:chExt cx="456840" cy="785520"/>
          </a:xfrm>
        </p:grpSpPr>
        <p:sp>
          <p:nvSpPr>
            <p:cNvPr id="2853" name="CustomShape 78"/>
            <p:cNvSpPr/>
            <p:nvPr/>
          </p:nvSpPr>
          <p:spPr>
            <a:xfrm>
              <a:off x="6553080" y="464832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4" name="CustomShape 79"/>
            <p:cNvSpPr/>
            <p:nvPr/>
          </p:nvSpPr>
          <p:spPr>
            <a:xfrm>
              <a:off x="6705720" y="4800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5" name="CustomShape 80"/>
            <p:cNvSpPr/>
            <p:nvPr/>
          </p:nvSpPr>
          <p:spPr>
            <a:xfrm>
              <a:off x="6553080" y="480060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6" name="CustomShape 81"/>
            <p:cNvSpPr/>
            <p:nvPr/>
          </p:nvSpPr>
          <p:spPr>
            <a:xfrm>
              <a:off x="6858000" y="480060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7" name="CustomShape 82"/>
            <p:cNvSpPr/>
            <p:nvPr/>
          </p:nvSpPr>
          <p:spPr>
            <a:xfrm>
              <a:off x="6553080" y="495288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8" name="CustomShape 83"/>
            <p:cNvSpPr/>
            <p:nvPr/>
          </p:nvSpPr>
          <p:spPr>
            <a:xfrm>
              <a:off x="6858000" y="46483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9" name="CustomShape 84"/>
            <p:cNvSpPr/>
            <p:nvPr/>
          </p:nvSpPr>
          <p:spPr>
            <a:xfrm>
              <a:off x="6858000" y="495288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0" name="CustomShape 85"/>
            <p:cNvSpPr/>
            <p:nvPr/>
          </p:nvSpPr>
          <p:spPr>
            <a:xfrm>
              <a:off x="6705720" y="464832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1" name="CustomShape 86"/>
            <p:cNvSpPr/>
            <p:nvPr/>
          </p:nvSpPr>
          <p:spPr>
            <a:xfrm>
              <a:off x="6628320" y="503856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7</a:t>
              </a:r>
              <a:endParaRPr b="0" lang="en-IN" sz="2000" spc="-1" strike="noStrike">
                <a:latin typeface="Arial"/>
              </a:endParaRPr>
            </a:p>
          </p:txBody>
        </p:sp>
      </p:grpSp>
      <p:sp>
        <p:nvSpPr>
          <p:cNvPr id="2862" name="CustomShape 87"/>
          <p:cNvSpPr/>
          <p:nvPr/>
        </p:nvSpPr>
        <p:spPr>
          <a:xfrm>
            <a:off x="6705720" y="4952880"/>
            <a:ext cx="151920" cy="151920"/>
          </a:xfrm>
          <a:prstGeom prst="rect">
            <a:avLst/>
          </a:prstGeom>
          <a:solidFill>
            <a:schemeClr val="hlink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3" name="Line 88"/>
          <p:cNvSpPr/>
          <p:nvPr/>
        </p:nvSpPr>
        <p:spPr>
          <a:xfrm>
            <a:off x="5790960" y="4343400"/>
            <a:ext cx="762120" cy="5331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4" name="CustomShape 89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65" name="TextShape 90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6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867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8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9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0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1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2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3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4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5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6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877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878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9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0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1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2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3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4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5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6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7" name="Group 2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888" name="Group 2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889" name="CustomShape 24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0" name="CustomShape 25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1" name="CustomShape 26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2" name="CustomShape 27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3" name="CustomShape 28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4" name="CustomShape 29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5" name="CustomShape 30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6" name="CustomShape 31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7" name="CustomShape 32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8" name="CustomShape 33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899" name="Line 3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00" name="Group 35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2901" name="Group 36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2902" name="CustomShape 37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903" name="Group 38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2904" name="CustomShape 39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5" name="CustomShape 40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6" name="CustomShape 41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7" name="CustomShape 42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8" name="CustomShape 43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9" name="CustomShape 44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10" name="CustomShape 45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11" name="CustomShape 46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12" name="CustomShape 47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913" name="Line 48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14" name="CustomShape 49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915" name="Group 50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2916" name="Group 51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2917" name="CustomShape 52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2918" name="Group 53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2919" name="CustomShape 54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0" name="CustomShape 55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1" name="CustomShape 56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2" name="CustomShape 57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3" name="CustomShape 58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4" name="CustomShape 59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5" name="CustomShape 60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6" name="CustomShape 61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27" name="CustomShape 62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2928" name="Line 63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29" name="Group 64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2930" name="Group 65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2931" name="CustomShape 66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2" name="CustomShape 67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3" name="CustomShape 68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4" name="CustomShape 69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5" name="CustomShape 70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6" name="CustomShape 71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7" name="CustomShape 72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8" name="CustomShape 73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9" name="CustomShape 74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0" name="CustomShape 75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941" name="Line 76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42" name="Group 77"/>
          <p:cNvGrpSpPr/>
          <p:nvPr/>
        </p:nvGrpSpPr>
        <p:grpSpPr>
          <a:xfrm>
            <a:off x="5790960" y="4343400"/>
            <a:ext cx="1218960" cy="1090440"/>
            <a:chOff x="5790960" y="4343400"/>
            <a:chExt cx="1218960" cy="1090440"/>
          </a:xfrm>
        </p:grpSpPr>
        <p:grpSp>
          <p:nvGrpSpPr>
            <p:cNvPr id="2943" name="Group 78"/>
            <p:cNvGrpSpPr/>
            <p:nvPr/>
          </p:nvGrpSpPr>
          <p:grpSpPr>
            <a:xfrm>
              <a:off x="6553080" y="4648320"/>
              <a:ext cx="456840" cy="785520"/>
              <a:chOff x="6553080" y="4648320"/>
              <a:chExt cx="456840" cy="785520"/>
            </a:xfrm>
          </p:grpSpPr>
          <p:sp>
            <p:nvSpPr>
              <p:cNvPr id="2944" name="CustomShape 79"/>
              <p:cNvSpPr/>
              <p:nvPr/>
            </p:nvSpPr>
            <p:spPr>
              <a:xfrm>
                <a:off x="6628320" y="50385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2945" name="CustomShape 80"/>
              <p:cNvSpPr/>
              <p:nvPr/>
            </p:nvSpPr>
            <p:spPr>
              <a:xfrm>
                <a:off x="655308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6" name="CustomShape 81"/>
              <p:cNvSpPr/>
              <p:nvPr/>
            </p:nvSpPr>
            <p:spPr>
              <a:xfrm>
                <a:off x="670572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7" name="CustomShape 82"/>
              <p:cNvSpPr/>
              <p:nvPr/>
            </p:nvSpPr>
            <p:spPr>
              <a:xfrm>
                <a:off x="655308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8" name="CustomShape 83"/>
              <p:cNvSpPr/>
              <p:nvPr/>
            </p:nvSpPr>
            <p:spPr>
              <a:xfrm>
                <a:off x="685800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9" name="CustomShape 84"/>
              <p:cNvSpPr/>
              <p:nvPr/>
            </p:nvSpPr>
            <p:spPr>
              <a:xfrm>
                <a:off x="655308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0" name="CustomShape 85"/>
              <p:cNvSpPr/>
              <p:nvPr/>
            </p:nvSpPr>
            <p:spPr>
              <a:xfrm>
                <a:off x="685800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1" name="CustomShape 86"/>
              <p:cNvSpPr/>
              <p:nvPr/>
            </p:nvSpPr>
            <p:spPr>
              <a:xfrm>
                <a:off x="685800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2" name="CustomShape 87"/>
              <p:cNvSpPr/>
              <p:nvPr/>
            </p:nvSpPr>
            <p:spPr>
              <a:xfrm>
                <a:off x="670572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3" name="CustomShape 88"/>
              <p:cNvSpPr/>
              <p:nvPr/>
            </p:nvSpPr>
            <p:spPr>
              <a:xfrm>
                <a:off x="670572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54" name="Line 89"/>
            <p:cNvSpPr/>
            <p:nvPr/>
          </p:nvSpPr>
          <p:spPr>
            <a:xfrm>
              <a:off x="5790960" y="4343400"/>
              <a:ext cx="762120" cy="533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55" name="Group 90"/>
          <p:cNvGrpSpPr/>
          <p:nvPr/>
        </p:nvGrpSpPr>
        <p:grpSpPr>
          <a:xfrm>
            <a:off x="5790960" y="3733920"/>
            <a:ext cx="1218960" cy="785520"/>
            <a:chOff x="5790960" y="3733920"/>
            <a:chExt cx="1218960" cy="785520"/>
          </a:xfrm>
        </p:grpSpPr>
        <p:grpSp>
          <p:nvGrpSpPr>
            <p:cNvPr id="2956" name="Group 91"/>
            <p:cNvGrpSpPr/>
            <p:nvPr/>
          </p:nvGrpSpPr>
          <p:grpSpPr>
            <a:xfrm>
              <a:off x="6553080" y="3733920"/>
              <a:ext cx="456840" cy="785520"/>
              <a:chOff x="6553080" y="3733920"/>
              <a:chExt cx="456840" cy="785520"/>
            </a:xfrm>
          </p:grpSpPr>
          <p:sp>
            <p:nvSpPr>
              <p:cNvPr id="2957" name="CustomShape 92"/>
              <p:cNvSpPr/>
              <p:nvPr/>
            </p:nvSpPr>
            <p:spPr>
              <a:xfrm>
                <a:off x="670572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8" name="CustomShape 93"/>
              <p:cNvSpPr/>
              <p:nvPr/>
            </p:nvSpPr>
            <p:spPr>
              <a:xfrm>
                <a:off x="670572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9" name="CustomShape 94"/>
              <p:cNvSpPr/>
              <p:nvPr/>
            </p:nvSpPr>
            <p:spPr>
              <a:xfrm>
                <a:off x="6553080" y="38862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0" name="CustomShape 95"/>
              <p:cNvSpPr/>
              <p:nvPr/>
            </p:nvSpPr>
            <p:spPr>
              <a:xfrm>
                <a:off x="670572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1" name="CustomShape 96"/>
              <p:cNvSpPr/>
              <p:nvPr/>
            </p:nvSpPr>
            <p:spPr>
              <a:xfrm>
                <a:off x="685800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2" name="CustomShape 97"/>
              <p:cNvSpPr/>
              <p:nvPr/>
            </p:nvSpPr>
            <p:spPr>
              <a:xfrm>
                <a:off x="655308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3" name="CustomShape 98"/>
              <p:cNvSpPr/>
              <p:nvPr/>
            </p:nvSpPr>
            <p:spPr>
              <a:xfrm>
                <a:off x="6553080" y="37339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4" name="CustomShape 99"/>
              <p:cNvSpPr/>
              <p:nvPr/>
            </p:nvSpPr>
            <p:spPr>
              <a:xfrm>
                <a:off x="685800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5" name="CustomShape 100"/>
              <p:cNvSpPr/>
              <p:nvPr/>
            </p:nvSpPr>
            <p:spPr>
              <a:xfrm>
                <a:off x="685800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6" name="CustomShape 101"/>
              <p:cNvSpPr/>
              <p:nvPr/>
            </p:nvSpPr>
            <p:spPr>
              <a:xfrm>
                <a:off x="662832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2967" name="Line 102"/>
            <p:cNvSpPr/>
            <p:nvPr/>
          </p:nvSpPr>
          <p:spPr>
            <a:xfrm flipV="1">
              <a:off x="5790960" y="3962160"/>
              <a:ext cx="762120" cy="381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68" name="CustomShape 103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69" name="TextShape 104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2971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2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3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4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5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6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7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8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9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0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2981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2982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3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4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5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6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7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8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9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0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91" name="Group 2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2992" name="Group 2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2993" name="CustomShape 24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4" name="CustomShape 25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5" name="CustomShape 26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6" name="CustomShape 27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7" name="CustomShape 28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8" name="CustomShape 29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9" name="CustomShape 30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0" name="CustomShape 31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1" name="CustomShape 32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2" name="CustomShape 33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003" name="Line 3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04" name="Group 35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3005" name="Group 36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3006" name="CustomShape 37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3007" name="Group 38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3008" name="CustomShape 39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09" name="CustomShape 40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0" name="CustomShape 41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1" name="CustomShape 42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2" name="CustomShape 43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3" name="CustomShape 44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4" name="CustomShape 45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5" name="CustomShape 46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6" name="CustomShape 47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017" name="Line 48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8" name="CustomShape 49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019" name="Group 50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3020" name="Group 51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3021" name="CustomShape 52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3022" name="Group 53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3023" name="CustomShape 54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24" name="CustomShape 55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25" name="CustomShape 56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26" name="CustomShape 57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27" name="CustomShape 58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28" name="CustomShape 59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29" name="CustomShape 60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30" name="CustomShape 61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31" name="CustomShape 62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032" name="Line 63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33" name="Group 64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3034" name="Group 65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3035" name="CustomShape 66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6" name="CustomShape 67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7" name="CustomShape 68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8" name="CustomShape 69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9" name="CustomShape 70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0" name="CustomShape 71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1" name="CustomShape 72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2" name="CustomShape 73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3" name="CustomShape 74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4" name="CustomShape 75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045" name="Line 76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46" name="Group 77"/>
          <p:cNvGrpSpPr/>
          <p:nvPr/>
        </p:nvGrpSpPr>
        <p:grpSpPr>
          <a:xfrm>
            <a:off x="5790960" y="4343400"/>
            <a:ext cx="1218960" cy="1090440"/>
            <a:chOff x="5790960" y="4343400"/>
            <a:chExt cx="1218960" cy="1090440"/>
          </a:xfrm>
        </p:grpSpPr>
        <p:grpSp>
          <p:nvGrpSpPr>
            <p:cNvPr id="3047" name="Group 78"/>
            <p:cNvGrpSpPr/>
            <p:nvPr/>
          </p:nvGrpSpPr>
          <p:grpSpPr>
            <a:xfrm>
              <a:off x="6553080" y="4648320"/>
              <a:ext cx="456840" cy="785520"/>
              <a:chOff x="6553080" y="4648320"/>
              <a:chExt cx="456840" cy="785520"/>
            </a:xfrm>
          </p:grpSpPr>
          <p:sp>
            <p:nvSpPr>
              <p:cNvPr id="3048" name="CustomShape 79"/>
              <p:cNvSpPr/>
              <p:nvPr/>
            </p:nvSpPr>
            <p:spPr>
              <a:xfrm>
                <a:off x="6628320" y="50385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3049" name="CustomShape 80"/>
              <p:cNvSpPr/>
              <p:nvPr/>
            </p:nvSpPr>
            <p:spPr>
              <a:xfrm>
                <a:off x="655308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0" name="CustomShape 81"/>
              <p:cNvSpPr/>
              <p:nvPr/>
            </p:nvSpPr>
            <p:spPr>
              <a:xfrm>
                <a:off x="670572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1" name="CustomShape 82"/>
              <p:cNvSpPr/>
              <p:nvPr/>
            </p:nvSpPr>
            <p:spPr>
              <a:xfrm>
                <a:off x="655308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2" name="CustomShape 83"/>
              <p:cNvSpPr/>
              <p:nvPr/>
            </p:nvSpPr>
            <p:spPr>
              <a:xfrm>
                <a:off x="685800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3" name="CustomShape 84"/>
              <p:cNvSpPr/>
              <p:nvPr/>
            </p:nvSpPr>
            <p:spPr>
              <a:xfrm>
                <a:off x="655308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4" name="CustomShape 85"/>
              <p:cNvSpPr/>
              <p:nvPr/>
            </p:nvSpPr>
            <p:spPr>
              <a:xfrm>
                <a:off x="685800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5" name="CustomShape 86"/>
              <p:cNvSpPr/>
              <p:nvPr/>
            </p:nvSpPr>
            <p:spPr>
              <a:xfrm>
                <a:off x="685800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6" name="CustomShape 87"/>
              <p:cNvSpPr/>
              <p:nvPr/>
            </p:nvSpPr>
            <p:spPr>
              <a:xfrm>
                <a:off x="670572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7" name="CustomShape 88"/>
              <p:cNvSpPr/>
              <p:nvPr/>
            </p:nvSpPr>
            <p:spPr>
              <a:xfrm>
                <a:off x="670572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58" name="Line 89"/>
            <p:cNvSpPr/>
            <p:nvPr/>
          </p:nvSpPr>
          <p:spPr>
            <a:xfrm>
              <a:off x="5790960" y="4343400"/>
              <a:ext cx="762120" cy="533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59" name="Group 90"/>
          <p:cNvGrpSpPr/>
          <p:nvPr/>
        </p:nvGrpSpPr>
        <p:grpSpPr>
          <a:xfrm>
            <a:off x="5790960" y="3733920"/>
            <a:ext cx="1218960" cy="785520"/>
            <a:chOff x="5790960" y="3733920"/>
            <a:chExt cx="1218960" cy="785520"/>
          </a:xfrm>
        </p:grpSpPr>
        <p:grpSp>
          <p:nvGrpSpPr>
            <p:cNvPr id="3060" name="Group 91"/>
            <p:cNvGrpSpPr/>
            <p:nvPr/>
          </p:nvGrpSpPr>
          <p:grpSpPr>
            <a:xfrm>
              <a:off x="6553080" y="3733920"/>
              <a:ext cx="456840" cy="785520"/>
              <a:chOff x="6553080" y="3733920"/>
              <a:chExt cx="456840" cy="785520"/>
            </a:xfrm>
          </p:grpSpPr>
          <p:sp>
            <p:nvSpPr>
              <p:cNvPr id="3061" name="CustomShape 92"/>
              <p:cNvSpPr/>
              <p:nvPr/>
            </p:nvSpPr>
            <p:spPr>
              <a:xfrm>
                <a:off x="670572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2" name="CustomShape 93"/>
              <p:cNvSpPr/>
              <p:nvPr/>
            </p:nvSpPr>
            <p:spPr>
              <a:xfrm>
                <a:off x="670572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3" name="CustomShape 94"/>
              <p:cNvSpPr/>
              <p:nvPr/>
            </p:nvSpPr>
            <p:spPr>
              <a:xfrm>
                <a:off x="6553080" y="38862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4" name="CustomShape 95"/>
              <p:cNvSpPr/>
              <p:nvPr/>
            </p:nvSpPr>
            <p:spPr>
              <a:xfrm>
                <a:off x="670572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5" name="CustomShape 96"/>
              <p:cNvSpPr/>
              <p:nvPr/>
            </p:nvSpPr>
            <p:spPr>
              <a:xfrm>
                <a:off x="685800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6" name="CustomShape 97"/>
              <p:cNvSpPr/>
              <p:nvPr/>
            </p:nvSpPr>
            <p:spPr>
              <a:xfrm>
                <a:off x="655308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7" name="CustomShape 98"/>
              <p:cNvSpPr/>
              <p:nvPr/>
            </p:nvSpPr>
            <p:spPr>
              <a:xfrm>
                <a:off x="6553080" y="37339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8" name="CustomShape 99"/>
              <p:cNvSpPr/>
              <p:nvPr/>
            </p:nvSpPr>
            <p:spPr>
              <a:xfrm>
                <a:off x="685800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9" name="CustomShape 100"/>
              <p:cNvSpPr/>
              <p:nvPr/>
            </p:nvSpPr>
            <p:spPr>
              <a:xfrm>
                <a:off x="685800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0" name="CustomShape 101"/>
              <p:cNvSpPr/>
              <p:nvPr/>
            </p:nvSpPr>
            <p:spPr>
              <a:xfrm>
                <a:off x="662832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071" name="Line 102"/>
            <p:cNvSpPr/>
            <p:nvPr/>
          </p:nvSpPr>
          <p:spPr>
            <a:xfrm flipV="1">
              <a:off x="5790960" y="3962160"/>
              <a:ext cx="762120" cy="381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72" name="Group 103"/>
          <p:cNvGrpSpPr/>
          <p:nvPr/>
        </p:nvGrpSpPr>
        <p:grpSpPr>
          <a:xfrm>
            <a:off x="7010280" y="3733920"/>
            <a:ext cx="1218960" cy="785520"/>
            <a:chOff x="7010280" y="3733920"/>
            <a:chExt cx="1218960" cy="785520"/>
          </a:xfrm>
        </p:grpSpPr>
        <p:grpSp>
          <p:nvGrpSpPr>
            <p:cNvPr id="3073" name="Group 104"/>
            <p:cNvGrpSpPr/>
            <p:nvPr/>
          </p:nvGrpSpPr>
          <p:grpSpPr>
            <a:xfrm>
              <a:off x="7772400" y="3733920"/>
              <a:ext cx="456840" cy="785520"/>
              <a:chOff x="7772400" y="3733920"/>
              <a:chExt cx="456840" cy="785520"/>
            </a:xfrm>
          </p:grpSpPr>
          <p:sp>
            <p:nvSpPr>
              <p:cNvPr id="3074" name="CustomShape 105"/>
              <p:cNvSpPr/>
              <p:nvPr/>
            </p:nvSpPr>
            <p:spPr>
              <a:xfrm>
                <a:off x="792468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5" name="CustomShape 106"/>
              <p:cNvSpPr/>
              <p:nvPr/>
            </p:nvSpPr>
            <p:spPr>
              <a:xfrm>
                <a:off x="792468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6" name="CustomShape 107"/>
              <p:cNvSpPr/>
              <p:nvPr/>
            </p:nvSpPr>
            <p:spPr>
              <a:xfrm>
                <a:off x="7772400" y="37339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7" name="CustomShape 108"/>
              <p:cNvSpPr/>
              <p:nvPr/>
            </p:nvSpPr>
            <p:spPr>
              <a:xfrm>
                <a:off x="792468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8" name="CustomShape 109"/>
              <p:cNvSpPr/>
              <p:nvPr/>
            </p:nvSpPr>
            <p:spPr>
              <a:xfrm>
                <a:off x="807732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9" name="CustomShape 110"/>
              <p:cNvSpPr/>
              <p:nvPr/>
            </p:nvSpPr>
            <p:spPr>
              <a:xfrm>
                <a:off x="777240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0" name="CustomShape 111"/>
              <p:cNvSpPr/>
              <p:nvPr/>
            </p:nvSpPr>
            <p:spPr>
              <a:xfrm>
                <a:off x="7772400" y="38862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1" name="CustomShape 112"/>
              <p:cNvSpPr/>
              <p:nvPr/>
            </p:nvSpPr>
            <p:spPr>
              <a:xfrm>
                <a:off x="807732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2" name="CustomShape 113"/>
              <p:cNvSpPr/>
              <p:nvPr/>
            </p:nvSpPr>
            <p:spPr>
              <a:xfrm>
                <a:off x="807732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3" name="CustomShape 114"/>
              <p:cNvSpPr/>
              <p:nvPr/>
            </p:nvSpPr>
            <p:spPr>
              <a:xfrm>
                <a:off x="784764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084" name="Line 115"/>
            <p:cNvSpPr/>
            <p:nvPr/>
          </p:nvSpPr>
          <p:spPr>
            <a:xfrm>
              <a:off x="7010280" y="39621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5" name="CustomShape 116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86" name="TextShape 117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7" name="Group 1"/>
          <p:cNvGrpSpPr/>
          <p:nvPr/>
        </p:nvGrpSpPr>
        <p:grpSpPr>
          <a:xfrm>
            <a:off x="2895480" y="3657600"/>
            <a:ext cx="456840" cy="787320"/>
            <a:chOff x="2895480" y="3657600"/>
            <a:chExt cx="456840" cy="787320"/>
          </a:xfrm>
        </p:grpSpPr>
        <p:sp>
          <p:nvSpPr>
            <p:cNvPr id="3088" name="CustomShape 2"/>
            <p:cNvSpPr/>
            <p:nvPr/>
          </p:nvSpPr>
          <p:spPr>
            <a:xfrm>
              <a:off x="2895480" y="365760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9" name="CustomShape 3"/>
            <p:cNvSpPr/>
            <p:nvPr/>
          </p:nvSpPr>
          <p:spPr>
            <a:xfrm>
              <a:off x="3048120" y="365760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0" name="CustomShape 4"/>
            <p:cNvSpPr/>
            <p:nvPr/>
          </p:nvSpPr>
          <p:spPr>
            <a:xfrm>
              <a:off x="2895480" y="38098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1" name="CustomShape 5"/>
            <p:cNvSpPr/>
            <p:nvPr/>
          </p:nvSpPr>
          <p:spPr>
            <a:xfrm>
              <a:off x="3048120" y="380988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2" name="CustomShape 6"/>
            <p:cNvSpPr/>
            <p:nvPr/>
          </p:nvSpPr>
          <p:spPr>
            <a:xfrm>
              <a:off x="3200400" y="380988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3" name="CustomShape 7"/>
            <p:cNvSpPr/>
            <p:nvPr/>
          </p:nvSpPr>
          <p:spPr>
            <a:xfrm>
              <a:off x="2895480" y="396252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4" name="CustomShape 8"/>
            <p:cNvSpPr/>
            <p:nvPr/>
          </p:nvSpPr>
          <p:spPr>
            <a:xfrm>
              <a:off x="3048120" y="39625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5" name="CustomShape 9"/>
            <p:cNvSpPr/>
            <p:nvPr/>
          </p:nvSpPr>
          <p:spPr>
            <a:xfrm>
              <a:off x="3200400" y="396252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6" name="CustomShape 10"/>
            <p:cNvSpPr/>
            <p:nvPr/>
          </p:nvSpPr>
          <p:spPr>
            <a:xfrm>
              <a:off x="3200400" y="365760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7" name="CustomShape 11"/>
            <p:cNvSpPr/>
            <p:nvPr/>
          </p:nvSpPr>
          <p:spPr>
            <a:xfrm>
              <a:off x="2958120" y="4049640"/>
              <a:ext cx="341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3098" name="Group 12"/>
          <p:cNvGrpSpPr/>
          <p:nvPr/>
        </p:nvGrpSpPr>
        <p:grpSpPr>
          <a:xfrm>
            <a:off x="8991720" y="4267080"/>
            <a:ext cx="456480" cy="456840"/>
            <a:chOff x="8991720" y="4267080"/>
            <a:chExt cx="456480" cy="456840"/>
          </a:xfrm>
        </p:grpSpPr>
        <p:sp>
          <p:nvSpPr>
            <p:cNvPr id="3099" name="CustomShape 13"/>
            <p:cNvSpPr/>
            <p:nvPr/>
          </p:nvSpPr>
          <p:spPr>
            <a:xfrm>
              <a:off x="9144000" y="4267080"/>
              <a:ext cx="151920" cy="151920"/>
            </a:xfrm>
            <a:prstGeom prst="rect">
              <a:avLst/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0" name="CustomShape 14"/>
            <p:cNvSpPr/>
            <p:nvPr/>
          </p:nvSpPr>
          <p:spPr>
            <a:xfrm>
              <a:off x="8991720" y="4419720"/>
              <a:ext cx="151920" cy="151920"/>
            </a:xfrm>
            <a:prstGeom prst="rect">
              <a:avLst/>
            </a:prstGeom>
            <a:solidFill>
              <a:srgbClr val="cc66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1" name="CustomShape 15"/>
            <p:cNvSpPr/>
            <p:nvPr/>
          </p:nvSpPr>
          <p:spPr>
            <a:xfrm>
              <a:off x="8991720" y="4267080"/>
              <a:ext cx="151920" cy="151920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chemeClr val="tx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2" name="CustomShape 16"/>
            <p:cNvSpPr/>
            <p:nvPr/>
          </p:nvSpPr>
          <p:spPr>
            <a:xfrm>
              <a:off x="9144000" y="4572000"/>
              <a:ext cx="151920" cy="151920"/>
            </a:xfrm>
            <a:prstGeom prst="rect">
              <a:avLst/>
            </a:prstGeom>
            <a:solidFill>
              <a:schemeClr val="hlink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3" name="CustomShape 17"/>
            <p:cNvSpPr/>
            <p:nvPr/>
          </p:nvSpPr>
          <p:spPr>
            <a:xfrm>
              <a:off x="9296280" y="4419720"/>
              <a:ext cx="151920" cy="151920"/>
            </a:xfrm>
            <a:prstGeom prst="rect">
              <a:avLst/>
            </a:prstGeom>
            <a:solidFill>
              <a:srgbClr val="ffc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4" name="CustomShape 18"/>
            <p:cNvSpPr/>
            <p:nvPr/>
          </p:nvSpPr>
          <p:spPr>
            <a:xfrm>
              <a:off x="8991720" y="4572000"/>
              <a:ext cx="151920" cy="15192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5" name="CustomShape 19"/>
            <p:cNvSpPr/>
            <p:nvPr/>
          </p:nvSpPr>
          <p:spPr>
            <a:xfrm>
              <a:off x="9144000" y="4419720"/>
              <a:ext cx="151920" cy="1519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6" name="CustomShape 20"/>
            <p:cNvSpPr/>
            <p:nvPr/>
          </p:nvSpPr>
          <p:spPr>
            <a:xfrm>
              <a:off x="9296280" y="4572000"/>
              <a:ext cx="151920" cy="1519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7" name="CustomShape 21"/>
            <p:cNvSpPr/>
            <p:nvPr/>
          </p:nvSpPr>
          <p:spPr>
            <a:xfrm>
              <a:off x="9296280" y="4267080"/>
              <a:ext cx="151920" cy="151920"/>
            </a:xfrm>
            <a:prstGeom prst="rect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08" name="Group 22"/>
          <p:cNvGrpSpPr/>
          <p:nvPr/>
        </p:nvGrpSpPr>
        <p:grpSpPr>
          <a:xfrm>
            <a:off x="3352680" y="3886200"/>
            <a:ext cx="1218960" cy="1015920"/>
            <a:chOff x="3352680" y="3886200"/>
            <a:chExt cx="1218960" cy="1015920"/>
          </a:xfrm>
        </p:grpSpPr>
        <p:grpSp>
          <p:nvGrpSpPr>
            <p:cNvPr id="3109" name="Group 23"/>
            <p:cNvGrpSpPr/>
            <p:nvPr/>
          </p:nvGrpSpPr>
          <p:grpSpPr>
            <a:xfrm>
              <a:off x="4114800" y="4114800"/>
              <a:ext cx="456840" cy="787320"/>
              <a:chOff x="4114800" y="4114800"/>
              <a:chExt cx="456840" cy="787320"/>
            </a:xfrm>
          </p:grpSpPr>
          <p:sp>
            <p:nvSpPr>
              <p:cNvPr id="3110" name="CustomShape 24"/>
              <p:cNvSpPr/>
              <p:nvPr/>
            </p:nvSpPr>
            <p:spPr>
              <a:xfrm>
                <a:off x="411480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1" name="CustomShape 25"/>
              <p:cNvSpPr/>
              <p:nvPr/>
            </p:nvSpPr>
            <p:spPr>
              <a:xfrm>
                <a:off x="4267080" y="41148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2" name="CustomShape 26"/>
              <p:cNvSpPr/>
              <p:nvPr/>
            </p:nvSpPr>
            <p:spPr>
              <a:xfrm>
                <a:off x="411480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3" name="CustomShape 27"/>
              <p:cNvSpPr/>
              <p:nvPr/>
            </p:nvSpPr>
            <p:spPr>
              <a:xfrm>
                <a:off x="426708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4" name="CustomShape 28"/>
              <p:cNvSpPr/>
              <p:nvPr/>
            </p:nvSpPr>
            <p:spPr>
              <a:xfrm>
                <a:off x="441972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5" name="CustomShape 29"/>
              <p:cNvSpPr/>
              <p:nvPr/>
            </p:nvSpPr>
            <p:spPr>
              <a:xfrm>
                <a:off x="411480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6" name="CustomShape 30"/>
              <p:cNvSpPr/>
              <p:nvPr/>
            </p:nvSpPr>
            <p:spPr>
              <a:xfrm>
                <a:off x="4267080" y="42670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7" name="CustomShape 31"/>
              <p:cNvSpPr/>
              <p:nvPr/>
            </p:nvSpPr>
            <p:spPr>
              <a:xfrm>
                <a:off x="441972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8" name="CustomShape 32"/>
              <p:cNvSpPr/>
              <p:nvPr/>
            </p:nvSpPr>
            <p:spPr>
              <a:xfrm>
                <a:off x="441972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9" name="CustomShape 33"/>
              <p:cNvSpPr/>
              <p:nvPr/>
            </p:nvSpPr>
            <p:spPr>
              <a:xfrm>
                <a:off x="4177440" y="450684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120" name="Line 34"/>
            <p:cNvSpPr/>
            <p:nvPr/>
          </p:nvSpPr>
          <p:spPr>
            <a:xfrm>
              <a:off x="3352680" y="3886200"/>
              <a:ext cx="762120" cy="45720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21" name="Group 35"/>
          <p:cNvGrpSpPr/>
          <p:nvPr/>
        </p:nvGrpSpPr>
        <p:grpSpPr>
          <a:xfrm>
            <a:off x="3352680" y="3886200"/>
            <a:ext cx="1218960" cy="2235240"/>
            <a:chOff x="3352680" y="3886200"/>
            <a:chExt cx="1218960" cy="2235240"/>
          </a:xfrm>
        </p:grpSpPr>
        <p:grpSp>
          <p:nvGrpSpPr>
            <p:cNvPr id="3122" name="Group 36"/>
            <p:cNvGrpSpPr/>
            <p:nvPr/>
          </p:nvGrpSpPr>
          <p:grpSpPr>
            <a:xfrm>
              <a:off x="4114800" y="5334120"/>
              <a:ext cx="456840" cy="787320"/>
              <a:chOff x="4114800" y="5334120"/>
              <a:chExt cx="456840" cy="787320"/>
            </a:xfrm>
          </p:grpSpPr>
          <p:sp>
            <p:nvSpPr>
              <p:cNvPr id="3123" name="CustomShape 37"/>
              <p:cNvSpPr/>
              <p:nvPr/>
            </p:nvSpPr>
            <p:spPr>
              <a:xfrm>
                <a:off x="4177440" y="57261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3124" name="Group 38"/>
              <p:cNvGrpSpPr/>
              <p:nvPr/>
            </p:nvGrpSpPr>
            <p:grpSpPr>
              <a:xfrm>
                <a:off x="4114800" y="5334120"/>
                <a:ext cx="456840" cy="456480"/>
                <a:chOff x="4114800" y="5334120"/>
                <a:chExt cx="456840" cy="456480"/>
              </a:xfrm>
            </p:grpSpPr>
            <p:sp>
              <p:nvSpPr>
                <p:cNvPr id="3125" name="CustomShape 39"/>
                <p:cNvSpPr/>
                <p:nvPr/>
              </p:nvSpPr>
              <p:spPr>
                <a:xfrm>
                  <a:off x="41148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26" name="CustomShape 40"/>
                <p:cNvSpPr/>
                <p:nvPr/>
              </p:nvSpPr>
              <p:spPr>
                <a:xfrm>
                  <a:off x="42670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27" name="CustomShape 41"/>
                <p:cNvSpPr/>
                <p:nvPr/>
              </p:nvSpPr>
              <p:spPr>
                <a:xfrm>
                  <a:off x="41148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28" name="CustomShape 42"/>
                <p:cNvSpPr/>
                <p:nvPr/>
              </p:nvSpPr>
              <p:spPr>
                <a:xfrm>
                  <a:off x="42670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29" name="CustomShape 43"/>
                <p:cNvSpPr/>
                <p:nvPr/>
              </p:nvSpPr>
              <p:spPr>
                <a:xfrm>
                  <a:off x="44197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0" name="CustomShape 44"/>
                <p:cNvSpPr/>
                <p:nvPr/>
              </p:nvSpPr>
              <p:spPr>
                <a:xfrm>
                  <a:off x="41148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1" name="CustomShape 45"/>
                <p:cNvSpPr/>
                <p:nvPr/>
              </p:nvSpPr>
              <p:spPr>
                <a:xfrm>
                  <a:off x="44197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2" name="CustomShape 46"/>
                <p:cNvSpPr/>
                <p:nvPr/>
              </p:nvSpPr>
              <p:spPr>
                <a:xfrm>
                  <a:off x="42670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3" name="CustomShape 47"/>
                <p:cNvSpPr/>
                <p:nvPr/>
              </p:nvSpPr>
              <p:spPr>
                <a:xfrm>
                  <a:off x="44197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134" name="Line 48"/>
            <p:cNvSpPr/>
            <p:nvPr/>
          </p:nvSpPr>
          <p:spPr>
            <a:xfrm>
              <a:off x="3352680" y="3886200"/>
              <a:ext cx="762120" cy="1676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35" name="CustomShape 49"/>
          <p:cNvSpPr/>
          <p:nvPr/>
        </p:nvSpPr>
        <p:spPr>
          <a:xfrm>
            <a:off x="2067480" y="4508640"/>
            <a:ext cx="155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Cutoff=5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136" name="Group 50"/>
          <p:cNvGrpSpPr/>
          <p:nvPr/>
        </p:nvGrpSpPr>
        <p:grpSpPr>
          <a:xfrm>
            <a:off x="4572000" y="4343400"/>
            <a:ext cx="1218600" cy="1790640"/>
            <a:chOff x="4572000" y="4343400"/>
            <a:chExt cx="1218600" cy="1790640"/>
          </a:xfrm>
        </p:grpSpPr>
        <p:grpSp>
          <p:nvGrpSpPr>
            <p:cNvPr id="3137" name="Group 51"/>
            <p:cNvGrpSpPr/>
            <p:nvPr/>
          </p:nvGrpSpPr>
          <p:grpSpPr>
            <a:xfrm>
              <a:off x="5334120" y="5334120"/>
              <a:ext cx="456480" cy="799920"/>
              <a:chOff x="5334120" y="5334120"/>
              <a:chExt cx="456480" cy="799920"/>
            </a:xfrm>
          </p:grpSpPr>
          <p:sp>
            <p:nvSpPr>
              <p:cNvPr id="3138" name="CustomShape 52"/>
              <p:cNvSpPr/>
              <p:nvPr/>
            </p:nvSpPr>
            <p:spPr>
              <a:xfrm>
                <a:off x="5396400" y="57387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6</a:t>
                </a:r>
                <a:endParaRPr b="0" lang="en-IN" sz="2000" spc="-1" strike="noStrike">
                  <a:latin typeface="Arial"/>
                </a:endParaRPr>
              </a:p>
            </p:txBody>
          </p:sp>
          <p:grpSp>
            <p:nvGrpSpPr>
              <p:cNvPr id="3139" name="Group 53"/>
              <p:cNvGrpSpPr/>
              <p:nvPr/>
            </p:nvGrpSpPr>
            <p:grpSpPr>
              <a:xfrm>
                <a:off x="5334120" y="5334120"/>
                <a:ext cx="456480" cy="456480"/>
                <a:chOff x="5334120" y="5334120"/>
                <a:chExt cx="456480" cy="456480"/>
              </a:xfrm>
            </p:grpSpPr>
            <p:sp>
              <p:nvSpPr>
                <p:cNvPr id="3140" name="CustomShape 54"/>
                <p:cNvSpPr/>
                <p:nvPr/>
              </p:nvSpPr>
              <p:spPr>
                <a:xfrm>
                  <a:off x="533412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1" name="CustomShape 55"/>
                <p:cNvSpPr/>
                <p:nvPr/>
              </p:nvSpPr>
              <p:spPr>
                <a:xfrm>
                  <a:off x="548640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2" name="CustomShape 56"/>
                <p:cNvSpPr/>
                <p:nvPr/>
              </p:nvSpPr>
              <p:spPr>
                <a:xfrm>
                  <a:off x="533412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3" name="CustomShape 57"/>
                <p:cNvSpPr/>
                <p:nvPr/>
              </p:nvSpPr>
              <p:spPr>
                <a:xfrm>
                  <a:off x="548640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4" name="CustomShape 58"/>
                <p:cNvSpPr/>
                <p:nvPr/>
              </p:nvSpPr>
              <p:spPr>
                <a:xfrm>
                  <a:off x="548640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5" name="CustomShape 59"/>
                <p:cNvSpPr/>
                <p:nvPr/>
              </p:nvSpPr>
              <p:spPr>
                <a:xfrm>
                  <a:off x="533412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6" name="CustomShape 60"/>
                <p:cNvSpPr/>
                <p:nvPr/>
              </p:nvSpPr>
              <p:spPr>
                <a:xfrm>
                  <a:off x="5638680" y="548640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7" name="CustomShape 61"/>
                <p:cNvSpPr/>
                <p:nvPr/>
              </p:nvSpPr>
              <p:spPr>
                <a:xfrm>
                  <a:off x="5638680" y="563868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8" name="CustomShape 62"/>
                <p:cNvSpPr/>
                <p:nvPr/>
              </p:nvSpPr>
              <p:spPr>
                <a:xfrm>
                  <a:off x="5638680" y="5334120"/>
                  <a:ext cx="151920" cy="151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149" name="Line 63"/>
            <p:cNvSpPr/>
            <p:nvPr/>
          </p:nvSpPr>
          <p:spPr>
            <a:xfrm>
              <a:off x="4572000" y="4343400"/>
              <a:ext cx="761760" cy="1218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0" name="Group 64"/>
          <p:cNvGrpSpPr/>
          <p:nvPr/>
        </p:nvGrpSpPr>
        <p:grpSpPr>
          <a:xfrm>
            <a:off x="4572000" y="4114800"/>
            <a:ext cx="1218600" cy="785880"/>
            <a:chOff x="4572000" y="4114800"/>
            <a:chExt cx="1218600" cy="785880"/>
          </a:xfrm>
        </p:grpSpPr>
        <p:grpSp>
          <p:nvGrpSpPr>
            <p:cNvPr id="3151" name="Group 65"/>
            <p:cNvGrpSpPr/>
            <p:nvPr/>
          </p:nvGrpSpPr>
          <p:grpSpPr>
            <a:xfrm>
              <a:off x="5334120" y="4114800"/>
              <a:ext cx="456480" cy="785880"/>
              <a:chOff x="5334120" y="4114800"/>
              <a:chExt cx="456480" cy="785880"/>
            </a:xfrm>
          </p:grpSpPr>
          <p:sp>
            <p:nvSpPr>
              <p:cNvPr id="3152" name="CustomShape 66"/>
              <p:cNvSpPr/>
              <p:nvPr/>
            </p:nvSpPr>
            <p:spPr>
              <a:xfrm>
                <a:off x="5334120" y="411480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3" name="CustomShape 67"/>
              <p:cNvSpPr/>
              <p:nvPr/>
            </p:nvSpPr>
            <p:spPr>
              <a:xfrm>
                <a:off x="5486400" y="426708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4" name="CustomShape 68"/>
              <p:cNvSpPr/>
              <p:nvPr/>
            </p:nvSpPr>
            <p:spPr>
              <a:xfrm>
                <a:off x="5334120" y="426708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5" name="CustomShape 69"/>
              <p:cNvSpPr/>
              <p:nvPr/>
            </p:nvSpPr>
            <p:spPr>
              <a:xfrm>
                <a:off x="5486400" y="441972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6" name="CustomShape 70"/>
              <p:cNvSpPr/>
              <p:nvPr/>
            </p:nvSpPr>
            <p:spPr>
              <a:xfrm>
                <a:off x="5638680" y="426708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7" name="CustomShape 71"/>
              <p:cNvSpPr/>
              <p:nvPr/>
            </p:nvSpPr>
            <p:spPr>
              <a:xfrm>
                <a:off x="5334120" y="441972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8" name="CustomShape 72"/>
              <p:cNvSpPr/>
              <p:nvPr/>
            </p:nvSpPr>
            <p:spPr>
              <a:xfrm>
                <a:off x="5486400" y="41148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9" name="CustomShape 73"/>
              <p:cNvSpPr/>
              <p:nvPr/>
            </p:nvSpPr>
            <p:spPr>
              <a:xfrm>
                <a:off x="5638680" y="441972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0" name="CustomShape 74"/>
              <p:cNvSpPr/>
              <p:nvPr/>
            </p:nvSpPr>
            <p:spPr>
              <a:xfrm>
                <a:off x="5638680" y="411480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1" name="CustomShape 75"/>
              <p:cNvSpPr/>
              <p:nvPr/>
            </p:nvSpPr>
            <p:spPr>
              <a:xfrm>
                <a:off x="5409360" y="450540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162" name="Line 76"/>
            <p:cNvSpPr/>
            <p:nvPr/>
          </p:nvSpPr>
          <p:spPr>
            <a:xfrm>
              <a:off x="4572000" y="4343040"/>
              <a:ext cx="76176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63" name="Group 77"/>
          <p:cNvGrpSpPr/>
          <p:nvPr/>
        </p:nvGrpSpPr>
        <p:grpSpPr>
          <a:xfrm>
            <a:off x="5790960" y="4343400"/>
            <a:ext cx="1218960" cy="1090440"/>
            <a:chOff x="5790960" y="4343400"/>
            <a:chExt cx="1218960" cy="1090440"/>
          </a:xfrm>
        </p:grpSpPr>
        <p:grpSp>
          <p:nvGrpSpPr>
            <p:cNvPr id="3164" name="Group 78"/>
            <p:cNvGrpSpPr/>
            <p:nvPr/>
          </p:nvGrpSpPr>
          <p:grpSpPr>
            <a:xfrm>
              <a:off x="6553080" y="4648320"/>
              <a:ext cx="456840" cy="785520"/>
              <a:chOff x="6553080" y="4648320"/>
              <a:chExt cx="456840" cy="785520"/>
            </a:xfrm>
          </p:grpSpPr>
          <p:sp>
            <p:nvSpPr>
              <p:cNvPr id="3165" name="CustomShape 79"/>
              <p:cNvSpPr/>
              <p:nvPr/>
            </p:nvSpPr>
            <p:spPr>
              <a:xfrm>
                <a:off x="6628320" y="5038560"/>
                <a:ext cx="341280" cy="39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7</a:t>
                </a:r>
                <a:endParaRPr b="0" lang="en-IN" sz="2000" spc="-1" strike="noStrike">
                  <a:latin typeface="Arial"/>
                </a:endParaRPr>
              </a:p>
            </p:txBody>
          </p:sp>
          <p:sp>
            <p:nvSpPr>
              <p:cNvPr id="3166" name="CustomShape 80"/>
              <p:cNvSpPr/>
              <p:nvPr/>
            </p:nvSpPr>
            <p:spPr>
              <a:xfrm>
                <a:off x="655308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7" name="CustomShape 81"/>
              <p:cNvSpPr/>
              <p:nvPr/>
            </p:nvSpPr>
            <p:spPr>
              <a:xfrm>
                <a:off x="670572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8" name="CustomShape 82"/>
              <p:cNvSpPr/>
              <p:nvPr/>
            </p:nvSpPr>
            <p:spPr>
              <a:xfrm>
                <a:off x="655308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9" name="CustomShape 83"/>
              <p:cNvSpPr/>
              <p:nvPr/>
            </p:nvSpPr>
            <p:spPr>
              <a:xfrm>
                <a:off x="6858000" y="48006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0" name="CustomShape 84"/>
              <p:cNvSpPr/>
              <p:nvPr/>
            </p:nvSpPr>
            <p:spPr>
              <a:xfrm>
                <a:off x="655308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1" name="CustomShape 85"/>
              <p:cNvSpPr/>
              <p:nvPr/>
            </p:nvSpPr>
            <p:spPr>
              <a:xfrm>
                <a:off x="685800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2" name="CustomShape 86"/>
              <p:cNvSpPr/>
              <p:nvPr/>
            </p:nvSpPr>
            <p:spPr>
              <a:xfrm>
                <a:off x="685800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3" name="CustomShape 87"/>
              <p:cNvSpPr/>
              <p:nvPr/>
            </p:nvSpPr>
            <p:spPr>
              <a:xfrm>
                <a:off x="6705720" y="46483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4" name="CustomShape 88"/>
              <p:cNvSpPr/>
              <p:nvPr/>
            </p:nvSpPr>
            <p:spPr>
              <a:xfrm>
                <a:off x="6705720" y="495288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75" name="Line 89"/>
            <p:cNvSpPr/>
            <p:nvPr/>
          </p:nvSpPr>
          <p:spPr>
            <a:xfrm>
              <a:off x="5790960" y="4343400"/>
              <a:ext cx="762120" cy="53316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76" name="Group 90"/>
          <p:cNvGrpSpPr/>
          <p:nvPr/>
        </p:nvGrpSpPr>
        <p:grpSpPr>
          <a:xfrm>
            <a:off x="5790960" y="3733920"/>
            <a:ext cx="1218960" cy="785520"/>
            <a:chOff x="5790960" y="3733920"/>
            <a:chExt cx="1218960" cy="785520"/>
          </a:xfrm>
        </p:grpSpPr>
        <p:grpSp>
          <p:nvGrpSpPr>
            <p:cNvPr id="3177" name="Group 91"/>
            <p:cNvGrpSpPr/>
            <p:nvPr/>
          </p:nvGrpSpPr>
          <p:grpSpPr>
            <a:xfrm>
              <a:off x="6553080" y="3733920"/>
              <a:ext cx="456840" cy="785520"/>
              <a:chOff x="6553080" y="3733920"/>
              <a:chExt cx="456840" cy="785520"/>
            </a:xfrm>
          </p:grpSpPr>
          <p:sp>
            <p:nvSpPr>
              <p:cNvPr id="3178" name="CustomShape 92"/>
              <p:cNvSpPr/>
              <p:nvPr/>
            </p:nvSpPr>
            <p:spPr>
              <a:xfrm>
                <a:off x="670572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9" name="CustomShape 93"/>
              <p:cNvSpPr/>
              <p:nvPr/>
            </p:nvSpPr>
            <p:spPr>
              <a:xfrm>
                <a:off x="670572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0" name="CustomShape 94"/>
              <p:cNvSpPr/>
              <p:nvPr/>
            </p:nvSpPr>
            <p:spPr>
              <a:xfrm>
                <a:off x="6553080" y="388620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1" name="CustomShape 95"/>
              <p:cNvSpPr/>
              <p:nvPr/>
            </p:nvSpPr>
            <p:spPr>
              <a:xfrm>
                <a:off x="670572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2" name="CustomShape 96"/>
              <p:cNvSpPr/>
              <p:nvPr/>
            </p:nvSpPr>
            <p:spPr>
              <a:xfrm>
                <a:off x="685800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3" name="CustomShape 97"/>
              <p:cNvSpPr/>
              <p:nvPr/>
            </p:nvSpPr>
            <p:spPr>
              <a:xfrm>
                <a:off x="655308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4" name="CustomShape 98"/>
              <p:cNvSpPr/>
              <p:nvPr/>
            </p:nvSpPr>
            <p:spPr>
              <a:xfrm>
                <a:off x="6553080" y="373392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5" name="CustomShape 99"/>
              <p:cNvSpPr/>
              <p:nvPr/>
            </p:nvSpPr>
            <p:spPr>
              <a:xfrm>
                <a:off x="685800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6" name="CustomShape 100"/>
              <p:cNvSpPr/>
              <p:nvPr/>
            </p:nvSpPr>
            <p:spPr>
              <a:xfrm>
                <a:off x="685800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7" name="CustomShape 101"/>
              <p:cNvSpPr/>
              <p:nvPr/>
            </p:nvSpPr>
            <p:spPr>
              <a:xfrm>
                <a:off x="662832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188" name="Line 102"/>
            <p:cNvSpPr/>
            <p:nvPr/>
          </p:nvSpPr>
          <p:spPr>
            <a:xfrm flipV="1">
              <a:off x="5790960" y="3962160"/>
              <a:ext cx="762120" cy="38124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89" name="Group 103"/>
          <p:cNvGrpSpPr/>
          <p:nvPr/>
        </p:nvGrpSpPr>
        <p:grpSpPr>
          <a:xfrm>
            <a:off x="7010280" y="3733920"/>
            <a:ext cx="1218960" cy="785520"/>
            <a:chOff x="7010280" y="3733920"/>
            <a:chExt cx="1218960" cy="785520"/>
          </a:xfrm>
        </p:grpSpPr>
        <p:grpSp>
          <p:nvGrpSpPr>
            <p:cNvPr id="3190" name="Group 104"/>
            <p:cNvGrpSpPr/>
            <p:nvPr/>
          </p:nvGrpSpPr>
          <p:grpSpPr>
            <a:xfrm>
              <a:off x="7772400" y="3733920"/>
              <a:ext cx="456840" cy="785520"/>
              <a:chOff x="7772400" y="3733920"/>
              <a:chExt cx="456840" cy="785520"/>
            </a:xfrm>
          </p:grpSpPr>
          <p:sp>
            <p:nvSpPr>
              <p:cNvPr id="3191" name="CustomShape 105"/>
              <p:cNvSpPr/>
              <p:nvPr/>
            </p:nvSpPr>
            <p:spPr>
              <a:xfrm>
                <a:off x="7924680" y="3733920"/>
                <a:ext cx="151920" cy="151920"/>
              </a:xfrm>
              <a:prstGeom prst="rect">
                <a:avLst/>
              </a:prstGeom>
              <a:solidFill>
                <a:schemeClr val="accent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2" name="CustomShape 106"/>
              <p:cNvSpPr/>
              <p:nvPr/>
            </p:nvSpPr>
            <p:spPr>
              <a:xfrm>
                <a:off x="7924680" y="3886200"/>
                <a:ext cx="151920" cy="151920"/>
              </a:xfrm>
              <a:prstGeom prst="rect">
                <a:avLst/>
              </a:prstGeom>
              <a:solidFill>
                <a:srgbClr val="cc66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3" name="CustomShape 107"/>
              <p:cNvSpPr/>
              <p:nvPr/>
            </p:nvSpPr>
            <p:spPr>
              <a:xfrm>
                <a:off x="7772400" y="3733920"/>
                <a:ext cx="151920" cy="151920"/>
              </a:xfrm>
              <a:prstGeom prst="rect">
                <a:avLst/>
              </a:prstGeom>
              <a:solidFill>
                <a:srgbClr val="ccffcc"/>
              </a:solidFill>
              <a:ln w="9360">
                <a:solidFill>
                  <a:schemeClr val="tx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4" name="CustomShape 108"/>
              <p:cNvSpPr/>
              <p:nvPr/>
            </p:nvSpPr>
            <p:spPr>
              <a:xfrm>
                <a:off x="7924680" y="4038480"/>
                <a:ext cx="151920" cy="151920"/>
              </a:xfrm>
              <a:prstGeom prst="rect">
                <a:avLst/>
              </a:prstGeom>
              <a:solidFill>
                <a:schemeClr val="hlink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5" name="CustomShape 109"/>
              <p:cNvSpPr/>
              <p:nvPr/>
            </p:nvSpPr>
            <p:spPr>
              <a:xfrm>
                <a:off x="8077320" y="3886200"/>
                <a:ext cx="151920" cy="151920"/>
              </a:xfrm>
              <a:prstGeom prst="rect">
                <a:avLst/>
              </a:prstGeom>
              <a:solidFill>
                <a:srgbClr val="ffccff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6" name="CustomShape 110"/>
              <p:cNvSpPr/>
              <p:nvPr/>
            </p:nvSpPr>
            <p:spPr>
              <a:xfrm>
                <a:off x="7772400" y="4038480"/>
                <a:ext cx="151920" cy="151920"/>
              </a:xfrm>
              <a:prstGeom prst="rect">
                <a:avLst/>
              </a:prstGeom>
              <a:solidFill>
                <a:srgbClr val="33cc33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7" name="CustomShape 111"/>
              <p:cNvSpPr/>
              <p:nvPr/>
            </p:nvSpPr>
            <p:spPr>
              <a:xfrm>
                <a:off x="7772400" y="3886200"/>
                <a:ext cx="151920" cy="15192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8" name="CustomShape 112"/>
              <p:cNvSpPr/>
              <p:nvPr/>
            </p:nvSpPr>
            <p:spPr>
              <a:xfrm>
                <a:off x="8077320" y="4038480"/>
                <a:ext cx="151920" cy="151920"/>
              </a:xfrm>
              <a:prstGeom prst="rect">
                <a:avLst/>
              </a:prstGeom>
              <a:solidFill>
                <a:srgbClr val="ff99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9" name="CustomShape 113"/>
              <p:cNvSpPr/>
              <p:nvPr/>
            </p:nvSpPr>
            <p:spPr>
              <a:xfrm>
                <a:off x="8077320" y="3733920"/>
                <a:ext cx="151920" cy="151920"/>
              </a:xfrm>
              <a:prstGeom prst="rect">
                <a:avLst/>
              </a:prstGeom>
              <a:solidFill>
                <a:srgbClr val="ff3300"/>
              </a:solidFill>
              <a:ln w="93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0" name="CustomShape 114"/>
              <p:cNvSpPr/>
              <p:nvPr/>
            </p:nvSpPr>
            <p:spPr>
              <a:xfrm>
                <a:off x="7847640" y="4124160"/>
                <a:ext cx="34128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3201" name="Line 115"/>
            <p:cNvSpPr/>
            <p:nvPr/>
          </p:nvSpPr>
          <p:spPr>
            <a:xfrm>
              <a:off x="7010280" y="3962160"/>
              <a:ext cx="762120" cy="0"/>
            </a:xfrm>
            <a:prstGeom prst="line">
              <a:avLst/>
            </a:prstGeom>
            <a:ln w="93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02" name="Line 116"/>
          <p:cNvSpPr/>
          <p:nvPr/>
        </p:nvSpPr>
        <p:spPr>
          <a:xfrm>
            <a:off x="8229600" y="3962160"/>
            <a:ext cx="761760" cy="53352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3" name="CustomShape 117"/>
          <p:cNvSpPr/>
          <p:nvPr/>
        </p:nvSpPr>
        <p:spPr>
          <a:xfrm>
            <a:off x="1301400" y="1143000"/>
            <a:ext cx="6295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f(N) = g(N) + h(N)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h(N) = number of misplaced tiles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04" name="CustomShape 118"/>
          <p:cNvSpPr/>
          <p:nvPr/>
        </p:nvSpPr>
        <p:spPr>
          <a:xfrm>
            <a:off x="9056160" y="472428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05" name="TextShape 119"/>
          <p:cNvSpPr txBox="1"/>
          <p:nvPr/>
        </p:nvSpPr>
        <p:spPr>
          <a:xfrm>
            <a:off x="0" y="-2952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8-Puzzle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41347</TotalTime>
  <Application>LibreOffice/6.4.7.2$Linux_X86_64 LibreOffice_project/40$Build-2</Application>
  <Words>4386</Words>
  <Paragraphs>1262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2004-08-27T04:16:05Z</dcterms:created>
  <dc:creator>Preferred Customer</dc:creator>
  <dc:description/>
  <dc:language>en-IN</dc:language>
  <cp:lastModifiedBy/>
  <cp:lastPrinted>2020-06-24T17:44:59Z</cp:lastPrinted>
  <dcterms:modified xsi:type="dcterms:W3CDTF">2023-09-12T13:38:08Z</dcterms:modified>
  <cp:revision>2368</cp:revision>
  <dc:subject/>
  <dc:title>CS 294-5: Statistical Natural Language Processing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10</vt:i4>
  </property>
  <property fmtid="{D5CDD505-2E9C-101B-9397-08002B2CF9AE}" pid="7" name="Notes">
    <vt:i4>101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